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1.jpg" ContentType="image/jpg"/>
  <Override PartName="/ppt/media/image14.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handoutMasterIdLst>
    <p:handoutMasterId r:id="rId114"/>
  </p:handoutMasterIdLst>
  <p:sldIdLst>
    <p:sldId id="256" r:id="rId2"/>
    <p:sldId id="258" r:id="rId3"/>
    <p:sldId id="260" r:id="rId4"/>
    <p:sldId id="261" r:id="rId5"/>
    <p:sldId id="259" r:id="rId6"/>
    <p:sldId id="257" r:id="rId7"/>
    <p:sldId id="301" r:id="rId8"/>
    <p:sldId id="302" r:id="rId9"/>
    <p:sldId id="303" r:id="rId10"/>
    <p:sldId id="304" r:id="rId11"/>
    <p:sldId id="305" r:id="rId12"/>
    <p:sldId id="306" r:id="rId13"/>
    <p:sldId id="307" r:id="rId14"/>
    <p:sldId id="308" r:id="rId15"/>
    <p:sldId id="313" r:id="rId16"/>
    <p:sldId id="324" r:id="rId17"/>
    <p:sldId id="325" r:id="rId18"/>
    <p:sldId id="326" r:id="rId19"/>
    <p:sldId id="327" r:id="rId20"/>
    <p:sldId id="328" r:id="rId21"/>
    <p:sldId id="314" r:id="rId22"/>
    <p:sldId id="315" r:id="rId23"/>
    <p:sldId id="316" r:id="rId24"/>
    <p:sldId id="317" r:id="rId25"/>
    <p:sldId id="318" r:id="rId26"/>
    <p:sldId id="319" r:id="rId27"/>
    <p:sldId id="320" r:id="rId28"/>
    <p:sldId id="321" r:id="rId29"/>
    <p:sldId id="329" r:id="rId30"/>
    <p:sldId id="330" r:id="rId31"/>
    <p:sldId id="331" r:id="rId32"/>
    <p:sldId id="332" r:id="rId33"/>
    <p:sldId id="333" r:id="rId34"/>
    <p:sldId id="322" r:id="rId35"/>
    <p:sldId id="323" r:id="rId36"/>
    <p:sldId id="270" r:id="rId37"/>
    <p:sldId id="282" r:id="rId38"/>
    <p:sldId id="268" r:id="rId39"/>
    <p:sldId id="283" r:id="rId40"/>
    <p:sldId id="345" r:id="rId41"/>
    <p:sldId id="271" r:id="rId42"/>
    <p:sldId id="284" r:id="rId43"/>
    <p:sldId id="269" r:id="rId44"/>
    <p:sldId id="285" r:id="rId45"/>
    <p:sldId id="346" r:id="rId46"/>
    <p:sldId id="347" r:id="rId47"/>
    <p:sldId id="335" r:id="rId48"/>
    <p:sldId id="349" r:id="rId49"/>
    <p:sldId id="350" r:id="rId50"/>
    <p:sldId id="351" r:id="rId51"/>
    <p:sldId id="352" r:id="rId52"/>
    <p:sldId id="276" r:id="rId53"/>
    <p:sldId id="336" r:id="rId54"/>
    <p:sldId id="365" r:id="rId55"/>
    <p:sldId id="275" r:id="rId56"/>
    <p:sldId id="286" r:id="rId57"/>
    <p:sldId id="357" r:id="rId58"/>
    <p:sldId id="358" r:id="rId59"/>
    <p:sldId id="359" r:id="rId60"/>
    <p:sldId id="274" r:id="rId61"/>
    <p:sldId id="360" r:id="rId62"/>
    <p:sldId id="287" r:id="rId63"/>
    <p:sldId id="273" r:id="rId64"/>
    <p:sldId id="362" r:id="rId65"/>
    <p:sldId id="288" r:id="rId66"/>
    <p:sldId id="272" r:id="rId67"/>
    <p:sldId id="290" r:id="rId68"/>
    <p:sldId id="361" r:id="rId69"/>
    <p:sldId id="267" r:id="rId70"/>
    <p:sldId id="379" r:id="rId71"/>
    <p:sldId id="291" r:id="rId72"/>
    <p:sldId id="363" r:id="rId73"/>
    <p:sldId id="366" r:id="rId74"/>
    <p:sldId id="266" r:id="rId75"/>
    <p:sldId id="292" r:id="rId76"/>
    <p:sldId id="364" r:id="rId77"/>
    <p:sldId id="278" r:id="rId78"/>
    <p:sldId id="293" r:id="rId79"/>
    <p:sldId id="277" r:id="rId80"/>
    <p:sldId id="339" r:id="rId81"/>
    <p:sldId id="294" r:id="rId82"/>
    <p:sldId id="343" r:id="rId83"/>
    <p:sldId id="344" r:id="rId84"/>
    <p:sldId id="342" r:id="rId85"/>
    <p:sldId id="341" r:id="rId86"/>
    <p:sldId id="340" r:id="rId87"/>
    <p:sldId id="338" r:id="rId88"/>
    <p:sldId id="337" r:id="rId89"/>
    <p:sldId id="367" r:id="rId90"/>
    <p:sldId id="265" r:id="rId91"/>
    <p:sldId id="295" r:id="rId92"/>
    <p:sldId id="279" r:id="rId93"/>
    <p:sldId id="296" r:id="rId94"/>
    <p:sldId id="264" r:id="rId95"/>
    <p:sldId id="368" r:id="rId96"/>
    <p:sldId id="280" r:id="rId97"/>
    <p:sldId id="298" r:id="rId98"/>
    <p:sldId id="297" r:id="rId99"/>
    <p:sldId id="371" r:id="rId100"/>
    <p:sldId id="370" r:id="rId101"/>
    <p:sldId id="369" r:id="rId102"/>
    <p:sldId id="372" r:id="rId103"/>
    <p:sldId id="373" r:id="rId104"/>
    <p:sldId id="375" r:id="rId105"/>
    <p:sldId id="376" r:id="rId106"/>
    <p:sldId id="378" r:id="rId107"/>
    <p:sldId id="374" r:id="rId108"/>
    <p:sldId id="377" r:id="rId109"/>
    <p:sldId id="263" r:id="rId110"/>
    <p:sldId id="262" r:id="rId111"/>
    <p:sldId id="300" r:id="rId112"/>
  </p:sldIdLst>
  <p:sldSz cx="9144000" cy="6858000" type="screen4x3"/>
  <p:notesSz cx="6858000" cy="9144000"/>
  <p:defaultTextStyle>
    <a:defPPr>
      <a:defRPr lang="ru-RU"/>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FF99CC"/>
    <a:srgbClr val="009900"/>
    <a:srgbClr val="6C6C6C"/>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41" autoAdjust="0"/>
    <p:restoredTop sz="94660"/>
  </p:normalViewPr>
  <p:slideViewPr>
    <p:cSldViewPr>
      <p:cViewPr varScale="1">
        <p:scale>
          <a:sx n="113" d="100"/>
          <a:sy n="113" d="100"/>
        </p:scale>
        <p:origin x="1554" y="9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171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3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ru-RU" altLang="en-US"/>
          </a:p>
        </p:txBody>
      </p:sp>
      <p:sp>
        <p:nvSpPr>
          <p:cNvPr id="696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ru-RU" alt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ru-RU" altLang="en-US"/>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0ED1C6C9-152E-41B1-BD0F-ED6A4BD45A44}" type="slidenum">
              <a:rPr lang="ru-RU" altLang="en-US"/>
              <a:pPr/>
              <a:t>‹#›</a:t>
            </a:fld>
            <a:endParaRPr lang="ru-RU" altLang="en-US"/>
          </a:p>
        </p:txBody>
      </p:sp>
    </p:spTree>
    <p:extLst>
      <p:ext uri="{BB962C8B-B14F-4D97-AF65-F5344CB8AC3E}">
        <p14:creationId xmlns:p14="http://schemas.microsoft.com/office/powerpoint/2010/main" val="7760416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D1C6C9-152E-41B1-BD0F-ED6A4BD45A44}" type="slidenum">
              <a:rPr lang="ru-RU" altLang="en-US" smtClean="0"/>
              <a:pPr/>
              <a:t>17</a:t>
            </a:fld>
            <a:endParaRPr lang="ru-RU" altLang="en-US"/>
          </a:p>
        </p:txBody>
      </p:sp>
    </p:spTree>
    <p:extLst>
      <p:ext uri="{BB962C8B-B14F-4D97-AF65-F5344CB8AC3E}">
        <p14:creationId xmlns:p14="http://schemas.microsoft.com/office/powerpoint/2010/main" val="2356930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53E033-ECF0-4F4A-88AE-6DFC1C0DF8BA}" type="slidenum">
              <a:rPr lang="en-US" altLang="en-US" smtClean="0"/>
              <a:pPr/>
              <a:t>19</a:t>
            </a:fld>
            <a:endParaRPr lang="en-US" altLang="en-US"/>
          </a:p>
        </p:txBody>
      </p:sp>
    </p:spTree>
    <p:extLst>
      <p:ext uri="{BB962C8B-B14F-4D97-AF65-F5344CB8AC3E}">
        <p14:creationId xmlns:p14="http://schemas.microsoft.com/office/powerpoint/2010/main" val="750485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ED01D-BD1A-4A15-B694-17485B672E98}" type="slidenum">
              <a:rPr lang="en-US" smtClean="0"/>
              <a:pPr/>
              <a:t>25</a:t>
            </a:fld>
            <a:endParaRPr lang="en-US" dirty="0"/>
          </a:p>
        </p:txBody>
      </p:sp>
    </p:spTree>
    <p:extLst>
      <p:ext uri="{BB962C8B-B14F-4D97-AF65-F5344CB8AC3E}">
        <p14:creationId xmlns:p14="http://schemas.microsoft.com/office/powerpoint/2010/main" val="998624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657350" y="3357563"/>
            <a:ext cx="7162800" cy="1109662"/>
          </a:xfrm>
          <a:effectLst>
            <a:outerShdw dist="17961" dir="2700000" algn="ctr" rotWithShape="0">
              <a:schemeClr val="tx2"/>
            </a:outerShdw>
          </a:effectLst>
        </p:spPr>
        <p:txBody>
          <a:bodyPr/>
          <a:lstStyle>
            <a:lvl1pPr algn="r">
              <a:defRPr sz="3200"/>
            </a:lvl1pPr>
          </a:lstStyle>
          <a:p>
            <a:pPr lvl="0"/>
            <a:r>
              <a:rPr lang="en-US" altLang="en-US" noProof="0" smtClean="0"/>
              <a:t>Click to edit Master title style</a:t>
            </a:r>
            <a:endParaRPr lang="ru-RU" altLang="en-US" noProof="0" smtClean="0"/>
          </a:p>
        </p:txBody>
      </p:sp>
      <p:sp>
        <p:nvSpPr>
          <p:cNvPr id="5123" name="Rectangle 3"/>
          <p:cNvSpPr>
            <a:spLocks noGrp="1" noChangeArrowheads="1"/>
          </p:cNvSpPr>
          <p:nvPr>
            <p:ph type="subTitle" idx="1"/>
          </p:nvPr>
        </p:nvSpPr>
        <p:spPr>
          <a:xfrm>
            <a:off x="1657350" y="4244975"/>
            <a:ext cx="7162800" cy="696913"/>
          </a:xfrm>
          <a:effectLst>
            <a:outerShdw dist="17961" dir="2700000" algn="ctr" rotWithShape="0">
              <a:schemeClr val="tx2"/>
            </a:outerShdw>
          </a:effectLst>
        </p:spPr>
        <p:txBody>
          <a:bodyPr/>
          <a:lstStyle>
            <a:lvl1pPr marL="0" indent="0" algn="r">
              <a:buFontTx/>
              <a:buNone/>
              <a:defRPr sz="2400" b="1">
                <a:solidFill>
                  <a:schemeClr val="bg1"/>
                </a:solidFill>
              </a:defRPr>
            </a:lvl1pPr>
          </a:lstStyle>
          <a:p>
            <a:pPr lvl="0"/>
            <a:r>
              <a:rPr lang="en-US" altLang="en-US" noProof="0" smtClean="0"/>
              <a:t>Click to edit Master subtitle style</a:t>
            </a:r>
            <a:endParaRPr lang="ru-RU" altLang="en-US"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255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1513" y="260350"/>
            <a:ext cx="1871662" cy="6273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04938" y="260350"/>
            <a:ext cx="5464175" cy="6273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246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3245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895829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04938" y="1277938"/>
            <a:ext cx="3667125" cy="5256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4463" y="1277938"/>
            <a:ext cx="3668712" cy="5256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283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878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55363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456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44765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601214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04938" y="260350"/>
            <a:ext cx="748823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ru-RU" altLang="en-US" smtClean="0"/>
          </a:p>
        </p:txBody>
      </p:sp>
      <p:sp>
        <p:nvSpPr>
          <p:cNvPr id="1027" name="Rectangle 3"/>
          <p:cNvSpPr>
            <a:spLocks noGrp="1" noChangeArrowheads="1"/>
          </p:cNvSpPr>
          <p:nvPr>
            <p:ph type="body" idx="1"/>
          </p:nvPr>
        </p:nvSpPr>
        <p:spPr bwMode="auto">
          <a:xfrm>
            <a:off x="1404938" y="1277938"/>
            <a:ext cx="7488237"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ru-RU" altLang="en-US"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1" fontAlgn="base" hangingPunct="1">
        <a:spcBef>
          <a:spcPct val="0"/>
        </a:spcBef>
        <a:spcAft>
          <a:spcPct val="0"/>
        </a:spcAft>
        <a:defRPr sz="3600" b="1" kern="1200">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panose="020B0604020202020204" pitchFamily="34" charset="0"/>
        </a:defRPr>
      </a:lvl2pPr>
      <a:lvl3pPr algn="l" rtl="0" eaLnBrk="1" fontAlgn="base" hangingPunct="1">
        <a:spcBef>
          <a:spcPct val="0"/>
        </a:spcBef>
        <a:spcAft>
          <a:spcPct val="0"/>
        </a:spcAft>
        <a:defRPr sz="3600" b="1">
          <a:solidFill>
            <a:schemeClr val="bg1"/>
          </a:solidFill>
          <a:latin typeface="Arial" panose="020B0604020202020204" pitchFamily="34" charset="0"/>
        </a:defRPr>
      </a:lvl3pPr>
      <a:lvl4pPr algn="l" rtl="0" eaLnBrk="1" fontAlgn="base" hangingPunct="1">
        <a:spcBef>
          <a:spcPct val="0"/>
        </a:spcBef>
        <a:spcAft>
          <a:spcPct val="0"/>
        </a:spcAft>
        <a:defRPr sz="3600" b="1">
          <a:solidFill>
            <a:schemeClr val="bg1"/>
          </a:solidFill>
          <a:latin typeface="Arial" panose="020B0604020202020204" pitchFamily="34" charset="0"/>
        </a:defRPr>
      </a:lvl4pPr>
      <a:lvl5pPr algn="l" rtl="0" eaLnBrk="1" fontAlgn="base" hangingPunct="1">
        <a:spcBef>
          <a:spcPct val="0"/>
        </a:spcBef>
        <a:spcAft>
          <a:spcPct val="0"/>
        </a:spcAft>
        <a:defRPr sz="3600" b="1">
          <a:solidFill>
            <a:schemeClr val="bg1"/>
          </a:solidFill>
          <a:latin typeface="Arial" panose="020B0604020202020204" pitchFamily="34" charset="0"/>
        </a:defRPr>
      </a:lvl5pPr>
      <a:lvl6pPr marL="457200" algn="l" rtl="0" eaLnBrk="1" fontAlgn="base" hangingPunct="1">
        <a:spcBef>
          <a:spcPct val="0"/>
        </a:spcBef>
        <a:spcAft>
          <a:spcPct val="0"/>
        </a:spcAft>
        <a:defRPr sz="3600" b="1">
          <a:solidFill>
            <a:schemeClr val="bg1"/>
          </a:solidFill>
          <a:latin typeface="Arial" panose="020B0604020202020204" pitchFamily="34" charset="0"/>
        </a:defRPr>
      </a:lvl6pPr>
      <a:lvl7pPr marL="914400" algn="l" rtl="0" eaLnBrk="1" fontAlgn="base" hangingPunct="1">
        <a:spcBef>
          <a:spcPct val="0"/>
        </a:spcBef>
        <a:spcAft>
          <a:spcPct val="0"/>
        </a:spcAft>
        <a:defRPr sz="3600" b="1">
          <a:solidFill>
            <a:schemeClr val="bg1"/>
          </a:solidFill>
          <a:latin typeface="Arial" panose="020B0604020202020204" pitchFamily="34" charset="0"/>
        </a:defRPr>
      </a:lvl7pPr>
      <a:lvl8pPr marL="1371600" algn="l" rtl="0" eaLnBrk="1" fontAlgn="base" hangingPunct="1">
        <a:spcBef>
          <a:spcPct val="0"/>
        </a:spcBef>
        <a:spcAft>
          <a:spcPct val="0"/>
        </a:spcAft>
        <a:defRPr sz="3600" b="1">
          <a:solidFill>
            <a:schemeClr val="bg1"/>
          </a:solidFill>
          <a:latin typeface="Arial" panose="020B0604020202020204" pitchFamily="34" charset="0"/>
        </a:defRPr>
      </a:lvl8pPr>
      <a:lvl9pPr marL="1828800" algn="l" rtl="0" eaLnBrk="1" fontAlgn="base" hangingPunct="1">
        <a:spcBef>
          <a:spcPct val="0"/>
        </a:spcBef>
        <a:spcAft>
          <a:spcPct val="0"/>
        </a:spcAft>
        <a:defRPr sz="36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orienteeringusa.org/events/clubs/"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usscouts.org/mb/worksheets/Orienteering.pdf"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p:cNvSpPr>
            <a:spLocks noGrp="1" noChangeArrowheads="1"/>
          </p:cNvSpPr>
          <p:nvPr>
            <p:ph type="ctrTitle"/>
          </p:nvPr>
        </p:nvSpPr>
        <p:spPr>
          <a:xfrm>
            <a:off x="1657350" y="3573463"/>
            <a:ext cx="7162800" cy="750887"/>
          </a:xfrm>
        </p:spPr>
        <p:txBody>
          <a:bodyPr/>
          <a:lstStyle/>
          <a:p>
            <a:r>
              <a:rPr lang="en-US" altLang="en-US" dirty="0" smtClean="0">
                <a:latin typeface="Tahoma" panose="020B0604030504040204" pitchFamily="34" charset="0"/>
              </a:rPr>
              <a:t>Orienteering Merit Badge</a:t>
            </a:r>
            <a:endParaRPr lang="en-US" altLang="en-US" dirty="0">
              <a:latin typeface="Tahoma" panose="020B0604030504040204" pitchFamily="34" charset="0"/>
            </a:endParaRPr>
          </a:p>
        </p:txBody>
      </p:sp>
      <p:sp>
        <p:nvSpPr>
          <p:cNvPr id="34829" name="Rectangle 13"/>
          <p:cNvSpPr>
            <a:spLocks noGrp="1" noChangeArrowheads="1"/>
          </p:cNvSpPr>
          <p:nvPr>
            <p:ph type="subTitle" idx="1"/>
          </p:nvPr>
        </p:nvSpPr>
        <p:spPr>
          <a:xfrm>
            <a:off x="1657350" y="4316412"/>
            <a:ext cx="7162800" cy="865187"/>
          </a:xfrm>
        </p:spPr>
        <p:txBody>
          <a:bodyPr/>
          <a:lstStyle/>
          <a:p>
            <a:r>
              <a:rPr lang="en-US" altLang="en-US" dirty="0" smtClean="0"/>
              <a:t>Troop 344 and 9344</a:t>
            </a:r>
          </a:p>
          <a:p>
            <a:r>
              <a:rPr lang="en-US" altLang="en-US" dirty="0" smtClean="0"/>
              <a:t>Pemberville, OH</a:t>
            </a:r>
            <a:endParaRPr lang="uk-UA" alt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1550" y="4282280"/>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Heat Reactions</a:t>
            </a:r>
            <a:endParaRPr lang="en-US" dirty="0"/>
          </a:p>
        </p:txBody>
      </p:sp>
      <p:pic>
        <p:nvPicPr>
          <p:cNvPr id="7" name="Content Placeholder 6"/>
          <p:cNvPicPr>
            <a:picLocks noGrp="1" noChangeAspect="1"/>
          </p:cNvPicPr>
          <p:nvPr>
            <p:ph idx="1"/>
          </p:nvPr>
        </p:nvPicPr>
        <p:blipFill>
          <a:blip r:embed="rId2"/>
          <a:stretch>
            <a:fillRect/>
          </a:stretch>
        </p:blipFill>
        <p:spPr>
          <a:xfrm>
            <a:off x="2558256" y="1524000"/>
            <a:ext cx="5467350" cy="3295650"/>
          </a:xfrm>
          <a:prstGeom prst="rect">
            <a:avLst/>
          </a:prstGeom>
        </p:spPr>
      </p:pic>
    </p:spTree>
    <p:extLst>
      <p:ext uri="{BB962C8B-B14F-4D97-AF65-F5344CB8AC3E}">
        <p14:creationId xmlns:p14="http://schemas.microsoft.com/office/powerpoint/2010/main" val="7345564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Setting Up </a:t>
            </a:r>
            <a:r>
              <a:rPr lang="en-US" sz="3400" dirty="0" smtClean="0"/>
              <a:t>an Orienteering Course</a:t>
            </a:r>
            <a:endParaRPr lang="en-US" sz="3400" dirty="0"/>
          </a:p>
        </p:txBody>
      </p:sp>
      <p:sp>
        <p:nvSpPr>
          <p:cNvPr id="5" name="Content Placeholder 4"/>
          <p:cNvSpPr>
            <a:spLocks noGrp="1"/>
          </p:cNvSpPr>
          <p:nvPr>
            <p:ph idx="1"/>
          </p:nvPr>
        </p:nvSpPr>
        <p:spPr>
          <a:xfrm>
            <a:off x="533400" y="1600200"/>
            <a:ext cx="8229601" cy="3048000"/>
          </a:xfrm>
        </p:spPr>
        <p:txBody>
          <a:bodyPr/>
          <a:lstStyle/>
          <a:p>
            <a:pPr marL="0" indent="0">
              <a:buNone/>
            </a:pPr>
            <a:r>
              <a:rPr lang="en-US" sz="2000" dirty="0"/>
              <a:t>You are now ready to begin </a:t>
            </a:r>
            <a:r>
              <a:rPr lang="en-US" sz="2000" dirty="0" smtClean="0"/>
              <a:t>creating a course map.</a:t>
            </a:r>
            <a:endParaRPr lang="en-US" sz="2000" dirty="0"/>
          </a:p>
          <a:p>
            <a:pPr>
              <a:buFont typeface="+mj-lt"/>
              <a:buAutoNum type="arabicPeriod"/>
            </a:pPr>
            <a:r>
              <a:rPr lang="en-US" sz="1600" dirty="0" smtClean="0"/>
              <a:t>Standing </a:t>
            </a:r>
            <a:r>
              <a:rPr lang="en-US" sz="1600" dirty="0"/>
              <a:t>at the start (which you should mark so that </a:t>
            </a:r>
            <a:r>
              <a:rPr lang="en-US" sz="1600" dirty="0" smtClean="0"/>
              <a:t>you can </a:t>
            </a:r>
            <a:r>
              <a:rPr lang="en-US" sz="1600" dirty="0"/>
              <a:t>return to it easily), take a compass bearing to </a:t>
            </a:r>
            <a:r>
              <a:rPr lang="en-US" sz="1600" dirty="0" smtClean="0"/>
              <a:t>the first </a:t>
            </a:r>
            <a:r>
              <a:rPr lang="en-US" sz="1600" dirty="0"/>
              <a:t>point.</a:t>
            </a:r>
          </a:p>
          <a:p>
            <a:pPr>
              <a:buFont typeface="+mj-lt"/>
              <a:buAutoNum type="arabicPeriod"/>
            </a:pPr>
            <a:r>
              <a:rPr lang="en-US" sz="1600" dirty="0" smtClean="0"/>
              <a:t>Plot </a:t>
            </a:r>
            <a:r>
              <a:rPr lang="en-US" sz="1600" dirty="0"/>
              <a:t>this bearing onto the paper by placing the edge </a:t>
            </a:r>
            <a:r>
              <a:rPr lang="en-US" sz="1600" dirty="0" smtClean="0"/>
              <a:t>of the </a:t>
            </a:r>
            <a:r>
              <a:rPr lang="en-US" sz="1600" dirty="0"/>
              <a:t>compass on the X and rotating the compass until </a:t>
            </a:r>
            <a:r>
              <a:rPr lang="en-US" sz="1600" dirty="0" smtClean="0"/>
              <a:t>the orienting </a:t>
            </a:r>
            <a:r>
              <a:rPr lang="en-US" sz="1600" dirty="0"/>
              <a:t>arrow or the north-south lines of the </a:t>
            </a:r>
            <a:r>
              <a:rPr lang="en-US" sz="1600" dirty="0" smtClean="0"/>
              <a:t>compass are </a:t>
            </a:r>
            <a:r>
              <a:rPr lang="en-US" sz="1600" dirty="0"/>
              <a:t>parallel to the magnetic north lines on the paper.</a:t>
            </a:r>
          </a:p>
          <a:p>
            <a:pPr>
              <a:buFont typeface="+mj-lt"/>
              <a:buAutoNum type="arabicPeriod"/>
            </a:pPr>
            <a:r>
              <a:rPr lang="en-US" sz="1600" dirty="0" smtClean="0"/>
              <a:t>Using </a:t>
            </a:r>
            <a:r>
              <a:rPr lang="en-US" sz="1600" dirty="0"/>
              <a:t>the edge of the compass, draw a line onto the </a:t>
            </a:r>
            <a:r>
              <a:rPr lang="en-US" sz="1600" dirty="0" smtClean="0"/>
              <a:t>paper. The </a:t>
            </a:r>
            <a:r>
              <a:rPr lang="en-US" sz="1600" dirty="0"/>
              <a:t>point lies somewhere along this line. To </a:t>
            </a:r>
            <a:r>
              <a:rPr lang="en-US" sz="1600" dirty="0" smtClean="0"/>
              <a:t>determine where</a:t>
            </a:r>
            <a:r>
              <a:rPr lang="en-US" sz="1600" dirty="0"/>
              <a:t>, walk to it as you count your paces. If you </a:t>
            </a:r>
            <a:r>
              <a:rPr lang="en-US" sz="1600" dirty="0" smtClean="0"/>
              <a:t>have practiced </a:t>
            </a:r>
            <a:r>
              <a:rPr lang="en-US" sz="1600" dirty="0"/>
              <a:t>counting your paces, you will be able to </a:t>
            </a:r>
            <a:r>
              <a:rPr lang="en-US" sz="1600" dirty="0" smtClean="0"/>
              <a:t>figure how </a:t>
            </a:r>
            <a:r>
              <a:rPr lang="en-US" sz="1600" dirty="0"/>
              <a:t>far the point is and place it accurately onto your </a:t>
            </a:r>
            <a:r>
              <a:rPr lang="en-US" sz="1600" dirty="0" smtClean="0"/>
              <a:t>line. Put </a:t>
            </a:r>
            <a:r>
              <a:rPr lang="en-US" sz="1600" dirty="0"/>
              <a:t>a small X here. You will take the next bearing </a:t>
            </a:r>
            <a:r>
              <a:rPr lang="en-US" sz="1600" dirty="0" smtClean="0"/>
              <a:t>from this </a:t>
            </a:r>
            <a:r>
              <a:rPr lang="en-US" sz="1600" dirty="0"/>
              <a:t>point</a:t>
            </a:r>
            <a:r>
              <a:rPr lang="en-US" sz="1600" dirty="0" smtClean="0"/>
              <a:t>.</a:t>
            </a:r>
            <a:endParaRPr lang="en-US" sz="1600" dirty="0"/>
          </a:p>
        </p:txBody>
      </p:sp>
    </p:spTree>
    <p:extLst>
      <p:ext uri="{BB962C8B-B14F-4D97-AF65-F5344CB8AC3E}">
        <p14:creationId xmlns:p14="http://schemas.microsoft.com/office/powerpoint/2010/main" val="5872458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Setting Up </a:t>
            </a:r>
            <a:r>
              <a:rPr lang="en-US" sz="3400" dirty="0" smtClean="0"/>
              <a:t>an Orienteering Course</a:t>
            </a:r>
            <a:endParaRPr lang="en-US" sz="3400" dirty="0"/>
          </a:p>
        </p:txBody>
      </p:sp>
      <p:sp>
        <p:nvSpPr>
          <p:cNvPr id="5" name="Content Placeholder 4"/>
          <p:cNvSpPr>
            <a:spLocks noGrp="1"/>
          </p:cNvSpPr>
          <p:nvPr>
            <p:ph idx="1"/>
          </p:nvPr>
        </p:nvSpPr>
        <p:spPr>
          <a:xfrm>
            <a:off x="457200" y="4419600"/>
            <a:ext cx="8435975" cy="2114550"/>
          </a:xfrm>
        </p:spPr>
        <p:txBody>
          <a:bodyPr/>
          <a:lstStyle/>
          <a:p>
            <a:pPr>
              <a:buFont typeface="+mj-lt"/>
              <a:buAutoNum type="arabicPeriod" startAt="4"/>
            </a:pPr>
            <a:r>
              <a:rPr lang="en-US" sz="1600" dirty="0" smtClean="0"/>
              <a:t>This process provides only a “stick figure” map. Add detail along the bearing lines by noting and sketching in natural and artificial features as you move along. You can reach a fair level of accuracy by pacing off distances and taking rough compass bearings. To locate a feature more precisely, take a bearing on it from two known points on the route. The feature is located at the intersection of the two bearings.</a:t>
            </a:r>
            <a:endParaRPr lang="en-US" sz="1600" dirty="0"/>
          </a:p>
        </p:txBody>
      </p:sp>
      <p:pic>
        <p:nvPicPr>
          <p:cNvPr id="4" name="Picture 3"/>
          <p:cNvPicPr>
            <a:picLocks noChangeAspect="1"/>
          </p:cNvPicPr>
          <p:nvPr/>
        </p:nvPicPr>
        <p:blipFill>
          <a:blip r:embed="rId2"/>
          <a:stretch>
            <a:fillRect/>
          </a:stretch>
        </p:blipFill>
        <p:spPr>
          <a:xfrm>
            <a:off x="2362200" y="1371600"/>
            <a:ext cx="4495800" cy="2904536"/>
          </a:xfrm>
          <a:prstGeom prst="rect">
            <a:avLst/>
          </a:prstGeom>
        </p:spPr>
      </p:pic>
    </p:spTree>
    <p:extLst>
      <p:ext uri="{BB962C8B-B14F-4D97-AF65-F5344CB8AC3E}">
        <p14:creationId xmlns:p14="http://schemas.microsoft.com/office/powerpoint/2010/main" val="34740990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Setting Up </a:t>
            </a:r>
            <a:r>
              <a:rPr lang="en-US" sz="3400" dirty="0" smtClean="0"/>
              <a:t>an Orienteering Course</a:t>
            </a:r>
            <a:endParaRPr lang="en-US" sz="3400" dirty="0"/>
          </a:p>
        </p:txBody>
      </p:sp>
      <p:sp>
        <p:nvSpPr>
          <p:cNvPr id="5" name="Content Placeholder 4"/>
          <p:cNvSpPr>
            <a:spLocks noGrp="1"/>
          </p:cNvSpPr>
          <p:nvPr>
            <p:ph idx="1"/>
          </p:nvPr>
        </p:nvSpPr>
        <p:spPr>
          <a:xfrm>
            <a:off x="381000" y="4495800"/>
            <a:ext cx="8305800" cy="2038350"/>
          </a:xfrm>
        </p:spPr>
        <p:txBody>
          <a:bodyPr/>
          <a:lstStyle/>
          <a:p>
            <a:pPr>
              <a:buFont typeface="+mj-lt"/>
              <a:buAutoNum type="arabicPeriod" startAt="5"/>
            </a:pPr>
            <a:r>
              <a:rPr lang="en-US" sz="1600" dirty="0"/>
              <a:t>Walk around the intended course taking bearings </a:t>
            </a:r>
            <a:r>
              <a:rPr lang="en-US" sz="1600" dirty="0" smtClean="0"/>
              <a:t>and plotting </a:t>
            </a:r>
            <a:r>
              <a:rPr lang="en-US" sz="1600" dirty="0"/>
              <a:t>them onto the map until you return either to </a:t>
            </a:r>
            <a:r>
              <a:rPr lang="en-US" sz="1600" dirty="0" smtClean="0"/>
              <a:t>the starting </a:t>
            </a:r>
            <a:r>
              <a:rPr lang="en-US" sz="1600" dirty="0"/>
              <a:t>point or to a separate </a:t>
            </a:r>
            <a:r>
              <a:rPr lang="en-US" sz="1600" dirty="0" smtClean="0"/>
              <a:t>finish. You </a:t>
            </a:r>
            <a:r>
              <a:rPr lang="en-US" sz="1600" dirty="0"/>
              <a:t>now have a rough field map of the area. Tidy it </a:t>
            </a:r>
            <a:r>
              <a:rPr lang="en-US" sz="1600" dirty="0" smtClean="0"/>
              <a:t>up and </a:t>
            </a:r>
            <a:r>
              <a:rPr lang="en-US" sz="1600" dirty="0"/>
              <a:t>add as much detail as you like. Particularly important are </a:t>
            </a:r>
            <a:r>
              <a:rPr lang="en-US" sz="1600" dirty="0" smtClean="0"/>
              <a:t>a scale </a:t>
            </a:r>
            <a:r>
              <a:rPr lang="en-US" sz="1600" dirty="0"/>
              <a:t>relating distance to pace and a magnetic north arrow. </a:t>
            </a:r>
            <a:r>
              <a:rPr lang="en-US" sz="1600" dirty="0" smtClean="0"/>
              <a:t>You can </a:t>
            </a:r>
            <a:r>
              <a:rPr lang="en-US" sz="1600" dirty="0"/>
              <a:t>add symbols for certain terrain features and color to </a:t>
            </a:r>
            <a:r>
              <a:rPr lang="en-US" sz="1600" dirty="0" smtClean="0"/>
              <a:t>show vegetation</a:t>
            </a:r>
            <a:r>
              <a:rPr lang="en-US" sz="1600" dirty="0"/>
              <a:t>. Make sure you explain the symbols and colors in </a:t>
            </a:r>
            <a:r>
              <a:rPr lang="en-US" sz="1600" dirty="0" smtClean="0"/>
              <a:t>a map </a:t>
            </a:r>
            <a:r>
              <a:rPr lang="en-US" sz="1600" dirty="0"/>
              <a:t>legend. Date your map, as features change with time. </a:t>
            </a:r>
            <a:r>
              <a:rPr lang="en-US" sz="1600" dirty="0" smtClean="0"/>
              <a:t>Give it </a:t>
            </a:r>
            <a:r>
              <a:rPr lang="en-US" sz="1600" dirty="0"/>
              <a:t>a name, and put your name on it as mapmaker.</a:t>
            </a:r>
            <a:endParaRPr lang="en-US" sz="1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323975"/>
            <a:ext cx="4372385" cy="30943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323975"/>
            <a:ext cx="2470061" cy="3094302"/>
          </a:xfrm>
          <a:prstGeom prst="rect">
            <a:avLst/>
          </a:prstGeom>
        </p:spPr>
      </p:pic>
    </p:spTree>
    <p:extLst>
      <p:ext uri="{BB962C8B-B14F-4D97-AF65-F5344CB8AC3E}">
        <p14:creationId xmlns:p14="http://schemas.microsoft.com/office/powerpoint/2010/main" val="31957175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Setting Up </a:t>
            </a:r>
            <a:r>
              <a:rPr lang="en-US" sz="3400" dirty="0" smtClean="0"/>
              <a:t>an Orienteering Course</a:t>
            </a:r>
            <a:endParaRPr lang="en-US" sz="3400" dirty="0"/>
          </a:p>
        </p:txBody>
      </p:sp>
      <p:sp>
        <p:nvSpPr>
          <p:cNvPr id="5" name="Content Placeholder 4"/>
          <p:cNvSpPr>
            <a:spLocks noGrp="1"/>
          </p:cNvSpPr>
          <p:nvPr>
            <p:ph idx="1"/>
          </p:nvPr>
        </p:nvSpPr>
        <p:spPr/>
        <p:txBody>
          <a:bodyPr/>
          <a:lstStyle/>
          <a:p>
            <a:pPr>
              <a:buFont typeface="+mj-lt"/>
              <a:buAutoNum type="arabicPeriod" startAt="6"/>
            </a:pPr>
            <a:r>
              <a:rPr lang="en-US" sz="1600" dirty="0"/>
              <a:t>Once you have the area map in hand, whether it be </a:t>
            </a:r>
            <a:r>
              <a:rPr lang="en-US" sz="1600" dirty="0" smtClean="0"/>
              <a:t>a preexisting </a:t>
            </a:r>
            <a:r>
              <a:rPr lang="en-US" sz="1600" dirty="0"/>
              <a:t>one or one you have made, </a:t>
            </a:r>
            <a:r>
              <a:rPr lang="en-US" sz="1600" dirty="0" smtClean="0"/>
              <a:t>copy </a:t>
            </a:r>
            <a:r>
              <a:rPr lang="en-US" sz="1600" dirty="0"/>
              <a:t>individual </a:t>
            </a:r>
            <a:r>
              <a:rPr lang="en-US" sz="1600" dirty="0" smtClean="0"/>
              <a:t>maps for </a:t>
            </a:r>
            <a:r>
              <a:rPr lang="en-US" sz="1600" dirty="0"/>
              <a:t>each </a:t>
            </a:r>
            <a:r>
              <a:rPr lang="en-US" sz="1600" dirty="0" smtClean="0"/>
              <a:t>contestant</a:t>
            </a:r>
            <a:endParaRPr lang="en-US" sz="16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76" t="1474" r="1344" b="1928"/>
          <a:stretch/>
        </p:blipFill>
        <p:spPr>
          <a:xfrm>
            <a:off x="1981200" y="1981200"/>
            <a:ext cx="6117466" cy="4343400"/>
          </a:xfrm>
          <a:prstGeom prst="rect">
            <a:avLst/>
          </a:prstGeom>
        </p:spPr>
      </p:pic>
    </p:spTree>
    <p:extLst>
      <p:ext uri="{BB962C8B-B14F-4D97-AF65-F5344CB8AC3E}">
        <p14:creationId xmlns:p14="http://schemas.microsoft.com/office/powerpoint/2010/main" val="35481808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Setting Up an Orienteering Course</a:t>
            </a:r>
          </a:p>
        </p:txBody>
      </p:sp>
      <p:sp>
        <p:nvSpPr>
          <p:cNvPr id="3" name="Content Placeholder 2"/>
          <p:cNvSpPr>
            <a:spLocks noGrp="1"/>
          </p:cNvSpPr>
          <p:nvPr>
            <p:ph idx="1"/>
          </p:nvPr>
        </p:nvSpPr>
        <p:spPr>
          <a:xfrm>
            <a:off x="457200" y="1676400"/>
            <a:ext cx="8435975" cy="4857750"/>
          </a:xfrm>
        </p:spPr>
        <p:txBody>
          <a:bodyPr/>
          <a:lstStyle/>
          <a:p>
            <a:r>
              <a:rPr lang="en-US" sz="2000" b="1" dirty="0"/>
              <a:t>Competition Site</a:t>
            </a:r>
          </a:p>
          <a:p>
            <a:pPr lvl="1"/>
            <a:r>
              <a:rPr lang="en-US" sz="1600" b="0" dirty="0"/>
              <a:t>Besides the course, the location for your orienteering </a:t>
            </a:r>
            <a:r>
              <a:rPr lang="en-US" sz="1600" b="0" dirty="0" smtClean="0"/>
              <a:t>event will </a:t>
            </a:r>
            <a:r>
              <a:rPr lang="en-US" sz="1600" b="0" dirty="0"/>
              <a:t>require a meeting place for contestants, officials, </a:t>
            </a:r>
            <a:r>
              <a:rPr lang="en-US" sz="1600" b="0" dirty="0" smtClean="0"/>
              <a:t>and spectators</a:t>
            </a:r>
            <a:r>
              <a:rPr lang="en-US" sz="1600" b="0" dirty="0"/>
              <a:t>, and </a:t>
            </a:r>
            <a:r>
              <a:rPr lang="en-US" sz="1600" b="0" dirty="0" smtClean="0"/>
              <a:t>reporting </a:t>
            </a:r>
            <a:r>
              <a:rPr lang="en-US" sz="1600" b="0" dirty="0"/>
              <a:t>to race officials for the send-off and </a:t>
            </a:r>
            <a:r>
              <a:rPr lang="en-US" sz="1600" b="0" dirty="0" smtClean="0"/>
              <a:t>finish.</a:t>
            </a:r>
            <a:endParaRPr lang="en-US" sz="1600" b="0" dirty="0"/>
          </a:p>
          <a:p>
            <a:r>
              <a:rPr lang="en-US" sz="2000" b="1" dirty="0"/>
              <a:t>Assembly Area</a:t>
            </a:r>
          </a:p>
          <a:p>
            <a:pPr lvl="1"/>
            <a:r>
              <a:rPr lang="en-US" sz="1600" b="0" dirty="0"/>
              <a:t>The assembly area is a gathering place for the </a:t>
            </a:r>
            <a:r>
              <a:rPr lang="en-US" sz="1600" b="0" dirty="0" smtClean="0"/>
              <a:t>participants and </a:t>
            </a:r>
            <a:r>
              <a:rPr lang="en-US" sz="1600" b="0" dirty="0"/>
              <a:t>race officials and also may be </a:t>
            </a:r>
            <a:r>
              <a:rPr lang="en-US" sz="1600" b="0" dirty="0" smtClean="0"/>
              <a:t>where a </a:t>
            </a:r>
            <a:r>
              <a:rPr lang="en-US" sz="1600" b="0" dirty="0"/>
              <a:t>first-aid </a:t>
            </a:r>
            <a:r>
              <a:rPr lang="en-US" sz="1600" b="0" dirty="0" smtClean="0"/>
              <a:t>station is located</a:t>
            </a:r>
            <a:r>
              <a:rPr lang="en-US" sz="1600" b="0" dirty="0"/>
              <a:t>. This area should include adequate parking, </a:t>
            </a:r>
            <a:r>
              <a:rPr lang="en-US" sz="1600" b="0" dirty="0" smtClean="0"/>
              <a:t>bicycle racks</a:t>
            </a:r>
            <a:r>
              <a:rPr lang="en-US" sz="1600" b="0" dirty="0"/>
              <a:t>, changing rooms, and bathrooms. If changing </a:t>
            </a:r>
            <a:r>
              <a:rPr lang="en-US" sz="1600" b="0" dirty="0" smtClean="0"/>
              <a:t>rooms and </a:t>
            </a:r>
            <a:r>
              <a:rPr lang="en-US" sz="1600" b="0" dirty="0"/>
              <a:t>bathrooms are not available at the site, the </a:t>
            </a:r>
            <a:r>
              <a:rPr lang="en-US" sz="1600" b="0" dirty="0" smtClean="0"/>
              <a:t>participants should </a:t>
            </a:r>
            <a:r>
              <a:rPr lang="en-US" sz="1600" b="0" dirty="0"/>
              <a:t>be told of this before the race</a:t>
            </a:r>
            <a:r>
              <a:rPr lang="en-US" sz="1600" b="0" dirty="0" smtClean="0"/>
              <a:t>. </a:t>
            </a:r>
            <a:r>
              <a:rPr lang="en-US" sz="1600" b="0" dirty="0"/>
              <a:t>Shelters can help keep participants and spectators </a:t>
            </a:r>
            <a:r>
              <a:rPr lang="en-US" sz="1600" b="0" dirty="0" smtClean="0"/>
              <a:t>comfortable during </a:t>
            </a:r>
            <a:r>
              <a:rPr lang="en-US" sz="1600" b="0" dirty="0"/>
              <a:t>inclement or hot weather. These may </a:t>
            </a:r>
            <a:r>
              <a:rPr lang="en-US" sz="1600" b="0" dirty="0" smtClean="0"/>
              <a:t>exist on-site</a:t>
            </a:r>
            <a:r>
              <a:rPr lang="en-US" sz="1600" b="0" dirty="0"/>
              <a:t>, or you may erect temporary ones. Orienteers </a:t>
            </a:r>
            <a:r>
              <a:rPr lang="en-US" sz="1600" b="0" dirty="0" smtClean="0"/>
              <a:t>gather here </a:t>
            </a:r>
            <a:r>
              <a:rPr lang="en-US" sz="1600" b="0" dirty="0"/>
              <a:t>to register and receive instructions, maps, </a:t>
            </a:r>
            <a:r>
              <a:rPr lang="en-US" sz="1600" b="0" dirty="0" smtClean="0"/>
              <a:t>control description </a:t>
            </a:r>
            <a:r>
              <a:rPr lang="en-US" sz="1600" b="0" dirty="0"/>
              <a:t>sheets, control cards, starting times, and </a:t>
            </a:r>
            <a:r>
              <a:rPr lang="en-US" sz="1600" b="0" dirty="0" smtClean="0"/>
              <a:t>numbers or </a:t>
            </a:r>
            <a:r>
              <a:rPr lang="en-US" sz="1600" b="0" dirty="0"/>
              <a:t>numbered bibs. This is also where competitors study </a:t>
            </a:r>
            <a:r>
              <a:rPr lang="en-US" sz="1600" b="0" dirty="0" smtClean="0"/>
              <a:t>their maps </a:t>
            </a:r>
            <a:r>
              <a:rPr lang="en-US" sz="1600" b="0" dirty="0"/>
              <a:t>and fill out control cards before moving on to the start.</a:t>
            </a:r>
            <a:endParaRPr lang="en-US" sz="1600" b="0" dirty="0"/>
          </a:p>
        </p:txBody>
      </p:sp>
    </p:spTree>
    <p:extLst>
      <p:ext uri="{BB962C8B-B14F-4D97-AF65-F5344CB8AC3E}">
        <p14:creationId xmlns:p14="http://schemas.microsoft.com/office/powerpoint/2010/main" val="16375494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Setting Up an Orienteering Course</a:t>
            </a:r>
          </a:p>
        </p:txBody>
      </p:sp>
      <p:sp>
        <p:nvSpPr>
          <p:cNvPr id="3" name="Content Placeholder 2"/>
          <p:cNvSpPr>
            <a:spLocks noGrp="1"/>
          </p:cNvSpPr>
          <p:nvPr>
            <p:ph idx="1"/>
          </p:nvPr>
        </p:nvSpPr>
        <p:spPr>
          <a:xfrm>
            <a:off x="457200" y="1676400"/>
            <a:ext cx="8435975" cy="4857750"/>
          </a:xfrm>
        </p:spPr>
        <p:txBody>
          <a:bodyPr/>
          <a:lstStyle/>
          <a:p>
            <a:r>
              <a:rPr lang="en-US" sz="2000" b="1" dirty="0"/>
              <a:t>Finish</a:t>
            </a:r>
          </a:p>
          <a:p>
            <a:pPr lvl="1"/>
            <a:r>
              <a:rPr lang="en-US" sz="1600" b="0" dirty="0"/>
              <a:t>The finish can be at the same place as the start, </a:t>
            </a:r>
            <a:r>
              <a:rPr lang="en-US" sz="1600" b="0" dirty="0" smtClean="0"/>
              <a:t>slightly removed</a:t>
            </a:r>
            <a:r>
              <a:rPr lang="en-US" sz="1600" b="0" dirty="0"/>
              <a:t>, or in an entirely different place. </a:t>
            </a:r>
            <a:r>
              <a:rPr lang="en-US" sz="1600" b="0" dirty="0" smtClean="0"/>
              <a:t>It </a:t>
            </a:r>
            <a:r>
              <a:rPr lang="en-US" sz="1600" b="0" dirty="0"/>
              <a:t>is </a:t>
            </a:r>
            <a:r>
              <a:rPr lang="en-US" sz="1600" b="0" dirty="0" smtClean="0"/>
              <a:t>better </a:t>
            </a:r>
            <a:r>
              <a:rPr lang="en-US" sz="1600" b="0" dirty="0"/>
              <a:t>to separate </a:t>
            </a:r>
            <a:r>
              <a:rPr lang="en-US" sz="1600" b="0" dirty="0" smtClean="0"/>
              <a:t>the finish </a:t>
            </a:r>
            <a:r>
              <a:rPr lang="en-US" sz="1600" b="0" dirty="0"/>
              <a:t>and the start by a short distance to ease </a:t>
            </a:r>
            <a:r>
              <a:rPr lang="en-US" sz="1600" b="0" dirty="0" smtClean="0"/>
              <a:t>congestion and confusion. When </a:t>
            </a:r>
            <a:r>
              <a:rPr lang="en-US" sz="1600" b="0" dirty="0"/>
              <a:t>an orienteer reaches the finish, the timer </a:t>
            </a:r>
            <a:r>
              <a:rPr lang="en-US" sz="1600" b="0" dirty="0" smtClean="0"/>
              <a:t>records his </a:t>
            </a:r>
            <a:r>
              <a:rPr lang="en-US" sz="1600" b="0" dirty="0"/>
              <a:t>finish time on his control card. The timer then passes </a:t>
            </a:r>
            <a:r>
              <a:rPr lang="en-US" sz="1600" b="0" dirty="0" smtClean="0"/>
              <a:t>the card </a:t>
            </a:r>
            <a:r>
              <a:rPr lang="en-US" sz="1600" b="0" dirty="0"/>
              <a:t>to the recorder, who grades and records the result on </a:t>
            </a:r>
            <a:r>
              <a:rPr lang="en-US" sz="1600" b="0" dirty="0" smtClean="0"/>
              <a:t>the recorder’s </a:t>
            </a:r>
            <a:r>
              <a:rPr lang="en-US" sz="1600" b="0" dirty="0"/>
              <a:t>sheet. The orienteer’s standing is determined </a:t>
            </a:r>
            <a:r>
              <a:rPr lang="en-US" sz="1600" b="0" dirty="0" smtClean="0"/>
              <a:t>and posted </a:t>
            </a:r>
            <a:r>
              <a:rPr lang="en-US" sz="1600" b="0" dirty="0"/>
              <a:t>on the results </a:t>
            </a:r>
            <a:r>
              <a:rPr lang="en-US" sz="1600" b="0" dirty="0" smtClean="0"/>
              <a:t>board. The </a:t>
            </a:r>
            <a:r>
              <a:rPr lang="en-US" sz="1600" b="0" dirty="0"/>
              <a:t>orienteer can then take a few minutes to catch </a:t>
            </a:r>
            <a:r>
              <a:rPr lang="en-US" sz="1600" b="0" dirty="0" smtClean="0"/>
              <a:t>his breath</a:t>
            </a:r>
            <a:r>
              <a:rPr lang="en-US" sz="1600" b="0" dirty="0"/>
              <a:t>, cool down, and get some refreshments. Have at </a:t>
            </a:r>
            <a:r>
              <a:rPr lang="en-US" sz="1600" b="0" dirty="0" smtClean="0"/>
              <a:t>least water </a:t>
            </a:r>
            <a:r>
              <a:rPr lang="en-US" sz="1600" b="0" dirty="0"/>
              <a:t>available at the site, but juice or sports drinks and </a:t>
            </a:r>
            <a:r>
              <a:rPr lang="en-US" sz="1600" b="0" dirty="0" smtClean="0"/>
              <a:t>fruit, such </a:t>
            </a:r>
            <a:r>
              <a:rPr lang="en-US" sz="1600" b="0" dirty="0"/>
              <a:t>as oranges and bananas, are welcome. If there is </a:t>
            </a:r>
            <a:r>
              <a:rPr lang="en-US" sz="1600" b="0" dirty="0" smtClean="0"/>
              <a:t>a possibility </a:t>
            </a:r>
            <a:r>
              <a:rPr lang="en-US" sz="1600" b="0" dirty="0"/>
              <a:t>of inclement weather, it is a good idea to have </a:t>
            </a:r>
            <a:r>
              <a:rPr lang="en-US" sz="1600" b="0" dirty="0" smtClean="0"/>
              <a:t>a place</a:t>
            </a:r>
            <a:r>
              <a:rPr lang="en-US" sz="1600" b="0" dirty="0"/>
              <a:t>, such as a large tent, where competitors can get out </a:t>
            </a:r>
            <a:r>
              <a:rPr lang="en-US" sz="1600" b="0" dirty="0" smtClean="0"/>
              <a:t>of the </a:t>
            </a:r>
            <a:r>
              <a:rPr lang="en-US" sz="1600" b="0" dirty="0"/>
              <a:t>rain or wind.</a:t>
            </a:r>
            <a:endParaRPr lang="en-US" sz="1600" b="0" dirty="0"/>
          </a:p>
        </p:txBody>
      </p:sp>
    </p:spTree>
    <p:extLst>
      <p:ext uri="{BB962C8B-B14F-4D97-AF65-F5344CB8AC3E}">
        <p14:creationId xmlns:p14="http://schemas.microsoft.com/office/powerpoint/2010/main" val="22796399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Setting Up an Orienteering Course</a:t>
            </a:r>
          </a:p>
        </p:txBody>
      </p:sp>
      <p:sp>
        <p:nvSpPr>
          <p:cNvPr id="3" name="Content Placeholder 2"/>
          <p:cNvSpPr>
            <a:spLocks noGrp="1"/>
          </p:cNvSpPr>
          <p:nvPr>
            <p:ph idx="1"/>
          </p:nvPr>
        </p:nvSpPr>
        <p:spPr>
          <a:xfrm>
            <a:off x="457200" y="1600200"/>
            <a:ext cx="8435975" cy="4933950"/>
          </a:xfrm>
        </p:spPr>
        <p:txBody>
          <a:bodyPr/>
          <a:lstStyle/>
          <a:p>
            <a:pPr marL="0" indent="0">
              <a:buNone/>
            </a:pPr>
            <a:r>
              <a:rPr lang="en-US" sz="2000" b="1" dirty="0"/>
              <a:t>Course Setting</a:t>
            </a:r>
          </a:p>
          <a:p>
            <a:pPr marL="0" indent="0">
              <a:buNone/>
            </a:pPr>
            <a:r>
              <a:rPr lang="en-US" sz="1600" dirty="0" smtClean="0"/>
              <a:t>Try </a:t>
            </a:r>
            <a:r>
              <a:rPr lang="en-US" sz="1600" dirty="0"/>
              <a:t>to produce a </a:t>
            </a:r>
            <a:r>
              <a:rPr lang="en-US" sz="1600" dirty="0" smtClean="0"/>
              <a:t>course that </a:t>
            </a:r>
            <a:r>
              <a:rPr lang="en-US" sz="1600" dirty="0"/>
              <a:t>will challenge but not discourage the competitors. Do </a:t>
            </a:r>
            <a:r>
              <a:rPr lang="en-US" sz="1600" dirty="0" smtClean="0"/>
              <a:t>not overestimate </a:t>
            </a:r>
            <a:r>
              <a:rPr lang="en-US" sz="1600" dirty="0"/>
              <a:t>the ability of the competitors who will run </a:t>
            </a:r>
            <a:r>
              <a:rPr lang="en-US" sz="1600" dirty="0" smtClean="0"/>
              <a:t>the course</a:t>
            </a:r>
            <a:r>
              <a:rPr lang="en-US" sz="1600" dirty="0"/>
              <a:t>. It is better to make a course too easy than too hard. </a:t>
            </a:r>
            <a:r>
              <a:rPr lang="en-US" sz="1600" dirty="0" smtClean="0"/>
              <a:t>A competitor </a:t>
            </a:r>
            <a:r>
              <a:rPr lang="en-US" sz="1600" dirty="0"/>
              <a:t>may not return to the sport after an initial </a:t>
            </a:r>
            <a:r>
              <a:rPr lang="en-US" sz="1600" dirty="0" smtClean="0"/>
              <a:t>negative experience</a:t>
            </a:r>
            <a:r>
              <a:rPr lang="en-US" sz="1600" dirty="0"/>
              <a:t>. Consider these things:</a:t>
            </a:r>
          </a:p>
          <a:p>
            <a:pPr>
              <a:buFont typeface="+mj-lt"/>
              <a:buAutoNum type="arabicPeriod"/>
            </a:pPr>
            <a:r>
              <a:rPr lang="en-US" sz="1600" dirty="0" smtClean="0"/>
              <a:t>Design the </a:t>
            </a:r>
            <a:r>
              <a:rPr lang="en-US" sz="1600" dirty="0"/>
              <a:t>course to fit the area you have available</a:t>
            </a:r>
            <a:r>
              <a:rPr lang="en-US" sz="1600" dirty="0" smtClean="0"/>
              <a:t>.</a:t>
            </a:r>
          </a:p>
          <a:p>
            <a:pPr>
              <a:buFont typeface="+mj-lt"/>
              <a:buAutoNum type="arabicPeriod"/>
            </a:pPr>
            <a:r>
              <a:rPr lang="en-US" sz="1600" dirty="0" smtClean="0"/>
              <a:t>Determine </a:t>
            </a:r>
            <a:r>
              <a:rPr lang="en-US" sz="1600" dirty="0"/>
              <a:t>the amount of time available for the event. </a:t>
            </a:r>
            <a:r>
              <a:rPr lang="en-US" sz="1600" dirty="0" smtClean="0"/>
              <a:t>This will </a:t>
            </a:r>
            <a:r>
              <a:rPr lang="en-US" sz="1600" dirty="0"/>
              <a:t>give you an idea of the number of control points </a:t>
            </a:r>
            <a:r>
              <a:rPr lang="en-US" sz="1600" dirty="0" smtClean="0"/>
              <a:t>the course </a:t>
            </a:r>
            <a:r>
              <a:rPr lang="en-US" sz="1600" dirty="0"/>
              <a:t>will have.</a:t>
            </a:r>
          </a:p>
          <a:p>
            <a:pPr>
              <a:buFont typeface="+mj-lt"/>
              <a:buAutoNum type="arabicPeriod"/>
            </a:pPr>
            <a:r>
              <a:rPr lang="en-US" sz="1600" dirty="0" smtClean="0"/>
              <a:t>For </a:t>
            </a:r>
            <a:r>
              <a:rPr lang="en-US" sz="1600" dirty="0"/>
              <a:t>beginners, the course should not be very </a:t>
            </a:r>
            <a:r>
              <a:rPr lang="en-US" sz="1600" dirty="0" smtClean="0"/>
              <a:t>complicated. Do </a:t>
            </a:r>
            <a:r>
              <a:rPr lang="en-US" sz="1600" dirty="0"/>
              <a:t>not give them too many choices.</a:t>
            </a:r>
          </a:p>
          <a:p>
            <a:pPr>
              <a:buFont typeface="+mj-lt"/>
              <a:buAutoNum type="arabicPeriod"/>
            </a:pPr>
            <a:r>
              <a:rPr lang="en-US" sz="1600" dirty="0" smtClean="0"/>
              <a:t>Avoid </a:t>
            </a:r>
            <a:r>
              <a:rPr lang="en-US" sz="1600" dirty="0"/>
              <a:t>dangerous areas such as swift streams, </a:t>
            </a:r>
            <a:r>
              <a:rPr lang="en-US" sz="1600" dirty="0" smtClean="0"/>
              <a:t>highway crossings</a:t>
            </a:r>
            <a:r>
              <a:rPr lang="en-US" sz="1600" dirty="0"/>
              <a:t>, swamps, and utility facilities. When these </a:t>
            </a:r>
            <a:r>
              <a:rPr lang="en-US" sz="1600" dirty="0" smtClean="0"/>
              <a:t>areas are </a:t>
            </a:r>
            <a:r>
              <a:rPr lang="en-US" sz="1600" dirty="0"/>
              <a:t>present, competitors must be well aware of </a:t>
            </a:r>
            <a:r>
              <a:rPr lang="en-US" sz="1600" dirty="0" smtClean="0"/>
              <a:t>their existence</a:t>
            </a:r>
            <a:r>
              <a:rPr lang="en-US" sz="1600" dirty="0"/>
              <a:t>. You can inform competitors by noting </a:t>
            </a:r>
            <a:r>
              <a:rPr lang="en-US" sz="1600" dirty="0" smtClean="0"/>
              <a:t>these features </a:t>
            </a:r>
            <a:r>
              <a:rPr lang="en-US" sz="1600" dirty="0"/>
              <a:t>prominently on the individual maps or by </a:t>
            </a:r>
            <a:r>
              <a:rPr lang="en-US" sz="1600" dirty="0" smtClean="0"/>
              <a:t>having a </a:t>
            </a:r>
            <a:r>
              <a:rPr lang="en-US" sz="1600" dirty="0"/>
              <a:t>briefing before the competition.</a:t>
            </a:r>
          </a:p>
          <a:p>
            <a:pPr>
              <a:buFont typeface="+mj-lt"/>
              <a:buAutoNum type="arabicPeriod"/>
            </a:pPr>
            <a:r>
              <a:rPr lang="en-US" sz="1600" dirty="0" smtClean="0"/>
              <a:t>The </a:t>
            </a:r>
            <a:r>
              <a:rPr lang="en-US" sz="1600" dirty="0"/>
              <a:t>course may cross private property only when </a:t>
            </a:r>
            <a:r>
              <a:rPr lang="en-US" sz="1600" dirty="0" smtClean="0"/>
              <a:t>permission has </a:t>
            </a:r>
            <a:r>
              <a:rPr lang="en-US" sz="1600" dirty="0"/>
              <a:t>been obtained from the landowner. </a:t>
            </a:r>
            <a:r>
              <a:rPr lang="en-US" sz="1600" dirty="0" smtClean="0"/>
              <a:t>Off-limit </a:t>
            </a:r>
            <a:r>
              <a:rPr lang="en-US" sz="1600" dirty="0"/>
              <a:t>and private areas should be noted </a:t>
            </a:r>
            <a:r>
              <a:rPr lang="en-US" sz="1600" dirty="0" smtClean="0"/>
              <a:t>on all </a:t>
            </a:r>
            <a:r>
              <a:rPr lang="en-US" sz="1600" dirty="0"/>
              <a:t>maps.</a:t>
            </a:r>
            <a:endParaRPr lang="en-US" sz="1600" dirty="0"/>
          </a:p>
        </p:txBody>
      </p:sp>
    </p:spTree>
    <p:extLst>
      <p:ext uri="{BB962C8B-B14F-4D97-AF65-F5344CB8AC3E}">
        <p14:creationId xmlns:p14="http://schemas.microsoft.com/office/powerpoint/2010/main" val="8262681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Setting Up an Orienteering Course</a:t>
            </a:r>
          </a:p>
        </p:txBody>
      </p:sp>
      <p:sp>
        <p:nvSpPr>
          <p:cNvPr id="3" name="Content Placeholder 2"/>
          <p:cNvSpPr>
            <a:spLocks noGrp="1"/>
          </p:cNvSpPr>
          <p:nvPr>
            <p:ph idx="1"/>
          </p:nvPr>
        </p:nvSpPr>
        <p:spPr>
          <a:xfrm>
            <a:off x="457200" y="1600200"/>
            <a:ext cx="8435975" cy="4933950"/>
          </a:xfrm>
        </p:spPr>
        <p:txBody>
          <a:bodyPr/>
          <a:lstStyle/>
          <a:p>
            <a:r>
              <a:rPr lang="en-US" sz="2000" b="1" dirty="0"/>
              <a:t>Selecting the Controls</a:t>
            </a:r>
          </a:p>
          <a:p>
            <a:pPr lvl="1"/>
            <a:r>
              <a:rPr lang="en-US" sz="1600" b="0" dirty="0"/>
              <a:t>Pick out the “problem” controls (areas that present more of </a:t>
            </a:r>
            <a:r>
              <a:rPr lang="en-US" sz="1600" b="0" dirty="0" smtClean="0"/>
              <a:t>a challenge </a:t>
            </a:r>
            <a:r>
              <a:rPr lang="en-US" sz="1600" b="0" dirty="0"/>
              <a:t>to the orienteer), for example, whether to go over </a:t>
            </a:r>
            <a:r>
              <a:rPr lang="en-US" sz="1600" b="0" dirty="0" smtClean="0"/>
              <a:t>or around </a:t>
            </a:r>
            <a:r>
              <a:rPr lang="en-US" sz="1600" b="0" dirty="0"/>
              <a:t>a hill. Plot controls for these key sections on the </a:t>
            </a:r>
            <a:r>
              <a:rPr lang="en-US" sz="1600" b="0" dirty="0" smtClean="0"/>
              <a:t>map. This </a:t>
            </a:r>
            <a:r>
              <a:rPr lang="en-US" sz="1600" b="0" dirty="0"/>
              <a:t>basic course skeleton along with start and finish </a:t>
            </a:r>
            <a:r>
              <a:rPr lang="en-US" sz="1600" b="0" dirty="0" smtClean="0"/>
              <a:t>locations, the </a:t>
            </a:r>
            <a:r>
              <a:rPr lang="en-US" sz="1600" b="0" dirty="0"/>
              <a:t>length of the course, and the number of controls will </a:t>
            </a:r>
            <a:r>
              <a:rPr lang="en-US" sz="1600" b="0" dirty="0" smtClean="0"/>
              <a:t>allow you </a:t>
            </a:r>
            <a:r>
              <a:rPr lang="en-US" sz="1600" b="0" dirty="0"/>
              <a:t>to figure the general shape of the course. It is almost </a:t>
            </a:r>
            <a:r>
              <a:rPr lang="en-US" sz="1600" b="0" dirty="0" smtClean="0"/>
              <a:t>like connecting </a:t>
            </a:r>
            <a:r>
              <a:rPr lang="en-US" sz="1600" b="0" dirty="0"/>
              <a:t>the dots to get a full picture</a:t>
            </a:r>
            <a:r>
              <a:rPr lang="en-US" sz="1600" b="0" dirty="0" smtClean="0"/>
              <a:t>.</a:t>
            </a:r>
          </a:p>
          <a:p>
            <a:r>
              <a:rPr lang="en-US" sz="2000" b="1" dirty="0"/>
              <a:t>Control Description Sheet</a:t>
            </a:r>
          </a:p>
          <a:p>
            <a:pPr lvl="1"/>
            <a:r>
              <a:rPr lang="en-US" sz="1600" b="0" dirty="0"/>
              <a:t>Once you have decided where the controls will be, make </a:t>
            </a:r>
            <a:r>
              <a:rPr lang="en-US" sz="1600" b="0" dirty="0" smtClean="0"/>
              <a:t>a control </a:t>
            </a:r>
            <a:r>
              <a:rPr lang="en-US" sz="1600" b="0" dirty="0"/>
              <a:t>description sheet for the course. Each contestant </a:t>
            </a:r>
            <a:r>
              <a:rPr lang="en-US" sz="1600" b="0" dirty="0" smtClean="0"/>
              <a:t>will be </a:t>
            </a:r>
            <a:r>
              <a:rPr lang="en-US" sz="1600" b="0" dirty="0"/>
              <a:t>given one of these sheets at the start of the contest</a:t>
            </a:r>
            <a:r>
              <a:rPr lang="en-US" sz="1600" b="0" dirty="0" smtClean="0"/>
              <a:t>.</a:t>
            </a:r>
          </a:p>
          <a:p>
            <a:r>
              <a:rPr lang="en-US" sz="2000" b="1" dirty="0"/>
              <a:t>Checking the Course</a:t>
            </a:r>
          </a:p>
          <a:p>
            <a:pPr lvl="1"/>
            <a:r>
              <a:rPr lang="en-US" sz="1600" b="0" dirty="0"/>
              <a:t>Rarely does the perfect course result from the first </a:t>
            </a:r>
            <a:r>
              <a:rPr lang="en-US" sz="1600" b="0" dirty="0" smtClean="0"/>
              <a:t>attempt. Because </a:t>
            </a:r>
            <a:r>
              <a:rPr lang="en-US" sz="1600" b="0" dirty="0"/>
              <a:t>so many factors are considered as you set up a </a:t>
            </a:r>
            <a:r>
              <a:rPr lang="en-US" sz="1600" b="0" dirty="0" smtClean="0"/>
              <a:t>course, it </a:t>
            </a:r>
            <a:r>
              <a:rPr lang="en-US" sz="1600" b="0" dirty="0"/>
              <a:t>is easy to overlook something. It might be best if </a:t>
            </a:r>
            <a:r>
              <a:rPr lang="en-US" sz="1600" b="0" dirty="0" smtClean="0"/>
              <a:t>several Scouts </a:t>
            </a:r>
            <a:r>
              <a:rPr lang="en-US" sz="1600" b="0" dirty="0"/>
              <a:t>worked on the course together. Afterward, ask </a:t>
            </a:r>
            <a:r>
              <a:rPr lang="en-US" sz="1600" b="0" dirty="0" smtClean="0"/>
              <a:t>your counselor </a:t>
            </a:r>
            <a:r>
              <a:rPr lang="en-US" sz="1600" b="0" dirty="0"/>
              <a:t>to check the course. This is called </a:t>
            </a:r>
            <a:r>
              <a:rPr lang="en-US" sz="1600" b="0" i="1" dirty="0"/>
              <a:t>vetting the course.</a:t>
            </a:r>
            <a:endParaRPr lang="en-US" sz="1600" b="0" dirty="0"/>
          </a:p>
        </p:txBody>
      </p:sp>
    </p:spTree>
    <p:extLst>
      <p:ext uri="{BB962C8B-B14F-4D97-AF65-F5344CB8AC3E}">
        <p14:creationId xmlns:p14="http://schemas.microsoft.com/office/powerpoint/2010/main" val="1233175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Setting Up an Orienteering Course</a:t>
            </a:r>
          </a:p>
        </p:txBody>
      </p:sp>
      <p:sp>
        <p:nvSpPr>
          <p:cNvPr id="3" name="Content Placeholder 2"/>
          <p:cNvSpPr>
            <a:spLocks noGrp="1"/>
          </p:cNvSpPr>
          <p:nvPr>
            <p:ph idx="1"/>
          </p:nvPr>
        </p:nvSpPr>
        <p:spPr>
          <a:xfrm>
            <a:off x="381000" y="1524000"/>
            <a:ext cx="8512175" cy="5010150"/>
          </a:xfrm>
        </p:spPr>
        <p:txBody>
          <a:bodyPr/>
          <a:lstStyle/>
          <a:p>
            <a:r>
              <a:rPr lang="en-US" sz="2000" b="1" dirty="0"/>
              <a:t>Event Officials</a:t>
            </a:r>
          </a:p>
          <a:p>
            <a:pPr lvl="1"/>
            <a:r>
              <a:rPr lang="en-US" sz="1600" b="0" dirty="0"/>
              <a:t>At least three officials will be needed at both the start </a:t>
            </a:r>
            <a:r>
              <a:rPr lang="en-US" sz="1600" b="0" dirty="0" smtClean="0"/>
              <a:t>and the </a:t>
            </a:r>
            <a:r>
              <a:rPr lang="en-US" sz="1600" b="0" dirty="0"/>
              <a:t>finish. They may be the same people for both if the </a:t>
            </a:r>
            <a:r>
              <a:rPr lang="en-US" sz="1600" b="0" dirty="0" smtClean="0"/>
              <a:t>start and </a:t>
            </a:r>
            <a:r>
              <a:rPr lang="en-US" sz="1600" b="0" dirty="0"/>
              <a:t>finish are at the same location. Their titles and duties </a:t>
            </a:r>
            <a:r>
              <a:rPr lang="en-US" sz="1600" b="0" dirty="0" smtClean="0"/>
              <a:t>are as </a:t>
            </a:r>
            <a:r>
              <a:rPr lang="en-US" sz="1600" b="0" dirty="0"/>
              <a:t>follows.</a:t>
            </a:r>
          </a:p>
          <a:p>
            <a:r>
              <a:rPr lang="en-US" sz="2000" b="1" dirty="0"/>
              <a:t>At the Start</a:t>
            </a:r>
          </a:p>
          <a:p>
            <a:pPr lvl="1"/>
            <a:r>
              <a:rPr lang="en-US" sz="1600" b="0" dirty="0"/>
              <a:t>The course organizer briefs orienteers in the assembly </a:t>
            </a:r>
            <a:r>
              <a:rPr lang="en-US" sz="1600" b="0" dirty="0" smtClean="0"/>
              <a:t>area, issues </a:t>
            </a:r>
            <a:r>
              <a:rPr lang="en-US" sz="1600" b="0" dirty="0"/>
              <a:t>control cards and maps, and calls orienteers </a:t>
            </a:r>
            <a:r>
              <a:rPr lang="en-US" sz="1600" b="0" dirty="0" smtClean="0"/>
              <a:t>forward to </a:t>
            </a:r>
            <a:r>
              <a:rPr lang="en-US" sz="1600" b="0" dirty="0"/>
              <a:t>start individually. The recorder writes the names and </a:t>
            </a:r>
            <a:r>
              <a:rPr lang="en-US" sz="1600" b="0" dirty="0" smtClean="0"/>
              <a:t>start times </a:t>
            </a:r>
            <a:r>
              <a:rPr lang="en-US" sz="1600" b="0" dirty="0"/>
              <a:t>of every orienteer on the recorder’s sheet, checks </a:t>
            </a:r>
            <a:r>
              <a:rPr lang="en-US" sz="1600" b="0" dirty="0" smtClean="0"/>
              <a:t>each orienteer’s </a:t>
            </a:r>
            <a:r>
              <a:rPr lang="en-US" sz="1600" b="0" dirty="0"/>
              <a:t>name and start number on the individual </a:t>
            </a:r>
            <a:r>
              <a:rPr lang="en-US" sz="1600" b="0" dirty="0" smtClean="0"/>
              <a:t>control cards</a:t>
            </a:r>
            <a:r>
              <a:rPr lang="en-US" sz="1600" b="0" dirty="0"/>
              <a:t>, and issues last-minute instructions. The timer </a:t>
            </a:r>
            <a:r>
              <a:rPr lang="en-US" sz="1600" b="0" dirty="0" smtClean="0"/>
              <a:t>controls the </a:t>
            </a:r>
            <a:r>
              <a:rPr lang="en-US" sz="1600" b="0" dirty="0"/>
              <a:t>master clock and releases the orienteers across the </a:t>
            </a:r>
            <a:r>
              <a:rPr lang="en-US" sz="1600" b="0" dirty="0" smtClean="0"/>
              <a:t>start line </a:t>
            </a:r>
            <a:r>
              <a:rPr lang="en-US" sz="1600" b="0" dirty="0"/>
              <a:t>at their start time (usually 1 minute apart</a:t>
            </a:r>
            <a:r>
              <a:rPr lang="en-US" sz="1600" b="0" dirty="0" smtClean="0"/>
              <a:t>).</a:t>
            </a:r>
            <a:endParaRPr lang="en-US" sz="1600" b="0" dirty="0"/>
          </a:p>
          <a:p>
            <a:r>
              <a:rPr lang="en-US" sz="2000" b="1" dirty="0"/>
              <a:t>At the Finish</a:t>
            </a:r>
          </a:p>
          <a:p>
            <a:pPr lvl="1"/>
            <a:r>
              <a:rPr lang="en-US" sz="1600" b="0" dirty="0"/>
              <a:t>The timer records the finish time of each orienteer on </a:t>
            </a:r>
            <a:r>
              <a:rPr lang="en-US" sz="1600" b="0" dirty="0" smtClean="0"/>
              <a:t>his control </a:t>
            </a:r>
            <a:r>
              <a:rPr lang="en-US" sz="1600" b="0" dirty="0"/>
              <a:t>card and passes the card to the recorder. The </a:t>
            </a:r>
            <a:r>
              <a:rPr lang="en-US" sz="1600" b="0" dirty="0" smtClean="0"/>
              <a:t>recorder writes </a:t>
            </a:r>
            <a:r>
              <a:rPr lang="en-US" sz="1600" b="0" dirty="0"/>
              <a:t>each orienteer’s finish times on the recorder’s sheet </a:t>
            </a:r>
            <a:r>
              <a:rPr lang="en-US" sz="1600" b="0" dirty="0" smtClean="0"/>
              <a:t>and tallies </a:t>
            </a:r>
            <a:r>
              <a:rPr lang="en-US" sz="1600" b="0" dirty="0"/>
              <a:t>final scores based on times and correctness of </a:t>
            </a:r>
            <a:r>
              <a:rPr lang="en-US" sz="1600" b="0" dirty="0" smtClean="0"/>
              <a:t>control points </a:t>
            </a:r>
            <a:r>
              <a:rPr lang="en-US" sz="1600" b="0" dirty="0"/>
              <a:t>visited. The course organizer verifies the </a:t>
            </a:r>
            <a:r>
              <a:rPr lang="en-US" sz="1600" b="0" dirty="0" smtClean="0"/>
              <a:t>correctness of </a:t>
            </a:r>
            <a:r>
              <a:rPr lang="en-US" sz="1600" b="0" dirty="0"/>
              <a:t>names, finish times, and final scores; posts positions </a:t>
            </a:r>
            <a:r>
              <a:rPr lang="en-US" sz="1600" b="0" dirty="0" smtClean="0"/>
              <a:t>of orienteers </a:t>
            </a:r>
            <a:r>
              <a:rPr lang="en-US" sz="1600" b="0" dirty="0"/>
              <a:t>on the results board; and accounts for all </a:t>
            </a:r>
            <a:r>
              <a:rPr lang="en-US" sz="1600" b="0" dirty="0" smtClean="0"/>
              <a:t>orienteers at </a:t>
            </a:r>
            <a:r>
              <a:rPr lang="en-US" sz="1600" b="0" dirty="0"/>
              <a:t>the end of the event.</a:t>
            </a:r>
            <a:endParaRPr lang="en-US" sz="1600" b="0" dirty="0"/>
          </a:p>
        </p:txBody>
      </p:sp>
    </p:spTree>
    <p:extLst>
      <p:ext uri="{BB962C8B-B14F-4D97-AF65-F5344CB8AC3E}">
        <p14:creationId xmlns:p14="http://schemas.microsoft.com/office/powerpoint/2010/main" val="5473338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9</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2000" dirty="0"/>
              <a:t>Act as an official during an orienteering even. This may be during the running of the course you set up for requirement 8</a:t>
            </a:r>
            <a:r>
              <a:rPr lang="en-US" sz="2000" dirty="0" smtClean="0"/>
              <a:t>.</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321" y="2743200"/>
            <a:ext cx="3121158" cy="3121158"/>
          </a:xfrm>
          <a:prstGeom prst="rect">
            <a:avLst/>
          </a:prstGeom>
        </p:spPr>
      </p:pic>
    </p:spTree>
    <p:extLst>
      <p:ext uri="{BB962C8B-B14F-4D97-AF65-F5344CB8AC3E}">
        <p14:creationId xmlns:p14="http://schemas.microsoft.com/office/powerpoint/2010/main" val="623073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Heat </a:t>
            </a:r>
            <a:r>
              <a:rPr lang="en-US" dirty="0"/>
              <a:t>Exhaustion </a:t>
            </a:r>
            <a:r>
              <a:rPr lang="en-US" dirty="0" smtClean="0"/>
              <a:t>Symptoms</a:t>
            </a:r>
            <a:endParaRPr lang="en-US" dirty="0"/>
          </a:p>
        </p:txBody>
      </p:sp>
      <p:sp>
        <p:nvSpPr>
          <p:cNvPr id="8" name="Content Placeholder 7"/>
          <p:cNvSpPr>
            <a:spLocks noGrp="1"/>
          </p:cNvSpPr>
          <p:nvPr>
            <p:ph idx="1"/>
          </p:nvPr>
        </p:nvSpPr>
        <p:spPr>
          <a:xfrm>
            <a:off x="1825625" y="1600200"/>
            <a:ext cx="2441575" cy="4525963"/>
          </a:xfrm>
          <a:prstGeom prst="rect">
            <a:avLst/>
          </a:prstGeom>
        </p:spPr>
        <p:txBody>
          <a:bodyPr/>
          <a:lstStyle/>
          <a:p>
            <a:pPr marL="257175" indent="-257175">
              <a:buFont typeface="Arial" panose="020B0604020202020204" pitchFamily="34" charset="0"/>
              <a:buChar char="•"/>
            </a:pPr>
            <a:r>
              <a:rPr lang="en-US" sz="2000" dirty="0">
                <a:cs typeface="Arial" panose="020B0604020202020204" pitchFamily="34" charset="0"/>
              </a:rPr>
              <a:t>Heavy sweating</a:t>
            </a:r>
          </a:p>
          <a:p>
            <a:pPr marL="257175" indent="-257175">
              <a:buFont typeface="Arial" panose="020B0604020202020204" pitchFamily="34" charset="0"/>
              <a:buChar char="•"/>
            </a:pPr>
            <a:r>
              <a:rPr lang="en-US" sz="2000" dirty="0">
                <a:cs typeface="Arial" panose="020B0604020202020204" pitchFamily="34" charset="0"/>
              </a:rPr>
              <a:t>Thirst</a:t>
            </a:r>
          </a:p>
          <a:p>
            <a:pPr marL="257175" indent="-257175">
              <a:buFont typeface="Arial" panose="020B0604020202020204" pitchFamily="34" charset="0"/>
              <a:buChar char="•"/>
            </a:pPr>
            <a:r>
              <a:rPr lang="en-US" sz="2000" dirty="0">
                <a:cs typeface="Arial" panose="020B0604020202020204" pitchFamily="34" charset="0"/>
              </a:rPr>
              <a:t>Fatigue</a:t>
            </a:r>
          </a:p>
          <a:p>
            <a:pPr marL="257175" indent="-257175">
              <a:buFont typeface="Arial" panose="020B0604020202020204" pitchFamily="34" charset="0"/>
              <a:buChar char="•"/>
            </a:pPr>
            <a:r>
              <a:rPr lang="en-US" sz="2000" dirty="0">
                <a:cs typeface="Arial" panose="020B0604020202020204" pitchFamily="34" charset="0"/>
              </a:rPr>
              <a:t>Heat cramps</a:t>
            </a:r>
          </a:p>
          <a:p>
            <a:pPr marL="257175" indent="-257175">
              <a:buFont typeface="Arial" panose="020B0604020202020204" pitchFamily="34" charset="0"/>
              <a:buChar char="•"/>
            </a:pPr>
            <a:r>
              <a:rPr lang="en-US" sz="2000" dirty="0">
                <a:cs typeface="Arial" panose="020B0604020202020204" pitchFamily="34" charset="0"/>
              </a:rPr>
              <a:t>Headache</a:t>
            </a:r>
          </a:p>
          <a:p>
            <a:pPr marL="257175" indent="-257175">
              <a:buFont typeface="Arial" panose="020B0604020202020204" pitchFamily="34" charset="0"/>
              <a:buChar char="•"/>
            </a:pPr>
            <a:r>
              <a:rPr lang="en-US" sz="2000" dirty="0">
                <a:cs typeface="Arial" panose="020B0604020202020204" pitchFamily="34" charset="0"/>
              </a:rPr>
              <a:t>Dizziness</a:t>
            </a:r>
          </a:p>
          <a:p>
            <a:pPr marL="257175" indent="-257175">
              <a:buFont typeface="Arial" panose="020B0604020202020204" pitchFamily="34" charset="0"/>
              <a:buChar char="•"/>
            </a:pPr>
            <a:r>
              <a:rPr lang="en-US" sz="2000" dirty="0">
                <a:cs typeface="Arial" panose="020B0604020202020204" pitchFamily="34" charset="0"/>
              </a:rPr>
              <a:t>Nausea</a:t>
            </a:r>
          </a:p>
          <a:p>
            <a:pPr marL="257175" indent="-257175">
              <a:buFont typeface="Arial" panose="020B0604020202020204" pitchFamily="34" charset="0"/>
              <a:buChar char="•"/>
            </a:pPr>
            <a:r>
              <a:rPr lang="en-US" sz="2000" dirty="0">
                <a:cs typeface="Arial" panose="020B0604020202020204" pitchFamily="34" charset="0"/>
              </a:rPr>
              <a:t>Vomiting</a:t>
            </a:r>
          </a:p>
          <a:p>
            <a:pPr marL="257175" indent="-257175"/>
            <a:endParaRPr lang="en-US" sz="2000" dirty="0">
              <a:solidFill>
                <a:schemeClr val="tx2"/>
              </a:solidFill>
            </a:endParaRPr>
          </a:p>
        </p:txBody>
      </p:sp>
      <p:sp>
        <p:nvSpPr>
          <p:cNvPr id="5" name="object 5"/>
          <p:cNvSpPr>
            <a:spLocks noChangeAspect="1"/>
          </p:cNvSpPr>
          <p:nvPr/>
        </p:nvSpPr>
        <p:spPr>
          <a:xfrm>
            <a:off x="5943600" y="1752600"/>
            <a:ext cx="2268252" cy="2669279"/>
          </a:xfrm>
          <a:prstGeom prst="rect">
            <a:avLst/>
          </a:prstGeom>
          <a:blipFill>
            <a:blip r:embed="rId2" cstate="print"/>
            <a:stretch>
              <a:fillRect/>
            </a:stretch>
          </a:blipFill>
        </p:spPr>
        <p:txBody>
          <a:bodyPr wrap="square" lIns="0" tIns="0" rIns="0" bIns="0" rtlCol="0"/>
          <a:lstStyle/>
          <a:p>
            <a:endParaRPr sz="1191"/>
          </a:p>
        </p:txBody>
      </p:sp>
    </p:spTree>
    <p:extLst>
      <p:ext uri="{BB962C8B-B14F-4D97-AF65-F5344CB8AC3E}">
        <p14:creationId xmlns:p14="http://schemas.microsoft.com/office/powerpoint/2010/main" val="11213353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10</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2000" dirty="0" smtClean="0"/>
              <a:t>Teach </a:t>
            </a:r>
            <a:r>
              <a:rPr lang="en-US" sz="2000" dirty="0"/>
              <a:t>orienteering techniques to your patrol, troop or crew.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321" y="2743200"/>
            <a:ext cx="3121158" cy="3121158"/>
          </a:xfrm>
          <a:prstGeom prst="rect">
            <a:avLst/>
          </a:prstGeom>
        </p:spPr>
      </p:pic>
    </p:spTree>
    <p:extLst>
      <p:ext uri="{BB962C8B-B14F-4D97-AF65-F5344CB8AC3E}">
        <p14:creationId xmlns:p14="http://schemas.microsoft.com/office/powerpoint/2010/main" val="186922746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Method</a:t>
            </a:r>
            <a:endParaRPr lang="en-US" dirty="0"/>
          </a:p>
        </p:txBody>
      </p:sp>
      <p:sp>
        <p:nvSpPr>
          <p:cNvPr id="3" name="Content Placeholder 2"/>
          <p:cNvSpPr>
            <a:spLocks noGrp="1"/>
          </p:cNvSpPr>
          <p:nvPr>
            <p:ph idx="1"/>
          </p:nvPr>
        </p:nvSpPr>
        <p:spPr>
          <a:xfrm>
            <a:off x="457201" y="1600200"/>
            <a:ext cx="4191000" cy="4933950"/>
          </a:xfrm>
        </p:spPr>
        <p:txBody>
          <a:bodyPr/>
          <a:lstStyle/>
          <a:p>
            <a:pPr marL="0" indent="0">
              <a:buNone/>
            </a:pPr>
            <a:r>
              <a:rPr lang="en-US" sz="2000" b="1" dirty="0"/>
              <a:t>The EDGE Method</a:t>
            </a:r>
            <a:endParaRPr lang="en-US" sz="2000" dirty="0"/>
          </a:p>
          <a:p>
            <a:r>
              <a:rPr lang="en-US" sz="1600" dirty="0"/>
              <a:t>Explain – talk about what you will be doing and why it's important. ... </a:t>
            </a:r>
          </a:p>
          <a:p>
            <a:r>
              <a:rPr lang="en-US" sz="1600" dirty="0"/>
              <a:t>Demonstrate – Next, show them what the skill looks like when it's done correctly; you can talk about what you are doing as you go so they understand your actions. ... </a:t>
            </a:r>
          </a:p>
          <a:p>
            <a:r>
              <a:rPr lang="en-US" sz="1600" dirty="0"/>
              <a:t>Guide – Now it's their turn. ... </a:t>
            </a:r>
          </a:p>
          <a:p>
            <a:r>
              <a:rPr lang="en-US" sz="1600" dirty="0"/>
              <a:t>Enable – In the final step, they get to do it on their own.</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00600" y="1428750"/>
            <a:ext cx="3403600" cy="5105400"/>
          </a:xfrm>
          <a:prstGeom prst="rect">
            <a:avLst/>
          </a:prstGeom>
        </p:spPr>
      </p:pic>
    </p:spTree>
    <p:extLst>
      <p:ext uri="{BB962C8B-B14F-4D97-AF65-F5344CB8AC3E}">
        <p14:creationId xmlns:p14="http://schemas.microsoft.com/office/powerpoint/2010/main" val="2382485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t>
            </a:r>
            <a:r>
              <a:rPr lang="en-US" dirty="0"/>
              <a:t>Aid for Heat </a:t>
            </a:r>
            <a:r>
              <a:rPr lang="en-US" dirty="0" smtClean="0"/>
              <a:t>Exhaustion</a:t>
            </a:r>
            <a:endParaRPr lang="en-US" dirty="0"/>
          </a:p>
        </p:txBody>
      </p:sp>
      <p:sp>
        <p:nvSpPr>
          <p:cNvPr id="4" name="Content Placeholder 3"/>
          <p:cNvSpPr>
            <a:spLocks noGrp="1"/>
          </p:cNvSpPr>
          <p:nvPr>
            <p:ph sz="half" idx="2"/>
          </p:nvPr>
        </p:nvSpPr>
        <p:spPr>
          <a:xfrm>
            <a:off x="5362574" y="1600200"/>
            <a:ext cx="3629025" cy="4525963"/>
          </a:xfrm>
        </p:spPr>
        <p:txBody>
          <a:bodyPr/>
          <a:lstStyle/>
          <a:p>
            <a:pPr marL="257175" indent="-257175">
              <a:buFont typeface="Arial" panose="020B0604020202020204" pitchFamily="34" charset="0"/>
              <a:buChar char="•"/>
            </a:pPr>
            <a:r>
              <a:rPr lang="en-US" sz="2000" dirty="0">
                <a:cs typeface="Arial" panose="020B0604020202020204" pitchFamily="34" charset="0"/>
              </a:rPr>
              <a:t>Move victim from heat to rest  in a cool place.</a:t>
            </a:r>
          </a:p>
          <a:p>
            <a:pPr marL="257175" indent="-257175">
              <a:buFont typeface="Arial" panose="020B0604020202020204" pitchFamily="34" charset="0"/>
              <a:buChar char="•"/>
            </a:pPr>
            <a:r>
              <a:rPr lang="en-US" sz="2000" dirty="0">
                <a:cs typeface="Arial" panose="020B0604020202020204" pitchFamily="34" charset="0"/>
              </a:rPr>
              <a:t>Loosen or remove unnecessary clothing.</a:t>
            </a:r>
          </a:p>
          <a:p>
            <a:pPr marL="257175" indent="-257175">
              <a:buFont typeface="Arial" panose="020B0604020202020204" pitchFamily="34" charset="0"/>
              <a:buChar char="•"/>
            </a:pPr>
            <a:r>
              <a:rPr lang="en-US" sz="2000" dirty="0">
                <a:cs typeface="Arial" panose="020B0604020202020204" pitchFamily="34" charset="0"/>
              </a:rPr>
              <a:t>Give water or a sports drink.</a:t>
            </a:r>
          </a:p>
          <a:p>
            <a:pPr marL="257175" indent="-257175">
              <a:buFont typeface="Arial" panose="020B0604020202020204" pitchFamily="34" charset="0"/>
              <a:buChar char="•"/>
            </a:pPr>
            <a:r>
              <a:rPr lang="en-US" sz="2000" dirty="0">
                <a:cs typeface="Arial" panose="020B0604020202020204" pitchFamily="34" charset="0"/>
              </a:rPr>
              <a:t>Raise feet 8-12 inches.</a:t>
            </a:r>
          </a:p>
          <a:p>
            <a:pPr marL="257175" indent="-257175">
              <a:buFont typeface="Arial" panose="020B0604020202020204" pitchFamily="34" charset="0"/>
              <a:buChar char="•"/>
            </a:pPr>
            <a:r>
              <a:rPr lang="en-US" sz="2000" dirty="0">
                <a:cs typeface="Arial" panose="020B0604020202020204" pitchFamily="34" charset="0"/>
              </a:rPr>
              <a:t>Put cool, wet cloths on forehead and body – spray skin with water.</a:t>
            </a:r>
          </a:p>
          <a:p>
            <a:pPr marL="257175" indent="-257175">
              <a:buFont typeface="Arial" panose="020B0604020202020204" pitchFamily="34" charset="0"/>
              <a:buChar char="•"/>
            </a:pPr>
            <a:r>
              <a:rPr lang="en-US" sz="2000" dirty="0">
                <a:cs typeface="Arial" panose="020B0604020202020204" pitchFamily="34" charset="0"/>
              </a:rPr>
              <a:t>Seek medical care if victim’s  condition worsens or does not improve within 30 minutes.</a:t>
            </a:r>
          </a:p>
          <a:p>
            <a:endParaRPr lang="en-US" dirty="0"/>
          </a:p>
        </p:txBody>
      </p:sp>
      <p:pic>
        <p:nvPicPr>
          <p:cNvPr id="8" name="Content Placeholder 7"/>
          <p:cNvPicPr>
            <a:picLocks noGrp="1" noChangeAspect="1"/>
          </p:cNvPicPr>
          <p:nvPr>
            <p:ph sz="half" idx="1"/>
          </p:nvPr>
        </p:nvPicPr>
        <p:blipFill>
          <a:blip r:embed="rId2"/>
          <a:stretch>
            <a:fillRect/>
          </a:stretch>
        </p:blipFill>
        <p:spPr>
          <a:xfrm>
            <a:off x="1853257" y="1752600"/>
            <a:ext cx="3384550" cy="2258417"/>
          </a:xfrm>
          <a:prstGeom prst="rect">
            <a:avLst/>
          </a:prstGeom>
        </p:spPr>
      </p:pic>
    </p:spTree>
    <p:extLst>
      <p:ext uri="{BB962C8B-B14F-4D97-AF65-F5344CB8AC3E}">
        <p14:creationId xmlns:p14="http://schemas.microsoft.com/office/powerpoint/2010/main" val="3849273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0" y="852488"/>
            <a:ext cx="6858000" cy="501650"/>
          </a:xfrm>
          <a:prstGeom prst="rect">
            <a:avLst/>
          </a:prstGeom>
        </p:spPr>
        <p:txBody>
          <a:bodyPr vert="horz" wrap="square" lIns="0" tIns="7985" rIns="0" bIns="0" numCol="1" rtlCol="0" anchor="ctr" anchorCtr="0" compatLnSpc="1">
            <a:prstTxWarp prst="textNoShape">
              <a:avLst/>
            </a:prstTxWarp>
            <a:spAutoFit/>
          </a:bodyPr>
          <a:lstStyle/>
          <a:p>
            <a:pPr marL="8405" algn="ctr">
              <a:spcBef>
                <a:spcPts val="63"/>
              </a:spcBef>
            </a:pPr>
            <a:r>
              <a:rPr spc="-143" dirty="0">
                <a:solidFill>
                  <a:schemeClr val="bg1"/>
                </a:solidFill>
              </a:rPr>
              <a:t>Heatstroke</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8000"/>
          <a:stretch/>
        </p:blipFill>
        <p:spPr>
          <a:xfrm>
            <a:off x="2057400" y="152400"/>
            <a:ext cx="5450060" cy="6488736"/>
          </a:xfrm>
          <a:prstGeom prst="rect">
            <a:avLst/>
          </a:prstGeom>
        </p:spPr>
      </p:pic>
    </p:spTree>
    <p:extLst>
      <p:ext uri="{BB962C8B-B14F-4D97-AF65-F5344CB8AC3E}">
        <p14:creationId xmlns:p14="http://schemas.microsoft.com/office/powerpoint/2010/main" val="3384496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t>
            </a:r>
            <a:r>
              <a:rPr lang="en-US" dirty="0"/>
              <a:t>Aid for Heat </a:t>
            </a:r>
            <a:r>
              <a:rPr lang="en-US" dirty="0" smtClean="0"/>
              <a:t>Stroke</a:t>
            </a:r>
            <a:endParaRPr lang="en-US" dirty="0"/>
          </a:p>
        </p:txBody>
      </p:sp>
      <p:sp>
        <p:nvSpPr>
          <p:cNvPr id="7" name="Content Placeholder 6"/>
          <p:cNvSpPr>
            <a:spLocks noGrp="1"/>
          </p:cNvSpPr>
          <p:nvPr>
            <p:ph idx="1"/>
          </p:nvPr>
        </p:nvSpPr>
        <p:spPr>
          <a:xfrm>
            <a:off x="1825625" y="1600200"/>
            <a:ext cx="3203575" cy="4525963"/>
          </a:xfrm>
        </p:spPr>
        <p:txBody>
          <a:bodyPr/>
          <a:lstStyle/>
          <a:p>
            <a:pPr marL="214313" indent="-214313">
              <a:buFont typeface="Arial" panose="020B0604020202020204" pitchFamily="34" charset="0"/>
              <a:buChar char="•"/>
            </a:pPr>
            <a:r>
              <a:rPr lang="en-US" sz="2000" dirty="0">
                <a:cs typeface="Arial" panose="020B0604020202020204" pitchFamily="34" charset="0"/>
              </a:rPr>
              <a:t>Call 911.</a:t>
            </a:r>
          </a:p>
          <a:p>
            <a:pPr marL="214313" indent="-214313">
              <a:buFont typeface="Arial" panose="020B0604020202020204" pitchFamily="34" charset="0"/>
              <a:buChar char="•"/>
            </a:pPr>
            <a:r>
              <a:rPr lang="en-US" sz="2000" dirty="0">
                <a:cs typeface="Arial" panose="020B0604020202020204" pitchFamily="34" charset="0"/>
              </a:rPr>
              <a:t>Move victim to cool place.</a:t>
            </a:r>
          </a:p>
          <a:p>
            <a:pPr marL="214313" indent="-214313">
              <a:buFont typeface="Arial" panose="020B0604020202020204" pitchFamily="34" charset="0"/>
              <a:buChar char="•"/>
            </a:pPr>
            <a:r>
              <a:rPr lang="en-US" sz="2000" dirty="0">
                <a:cs typeface="Arial" panose="020B0604020202020204" pitchFamily="34" charset="0"/>
              </a:rPr>
              <a:t>Remove outer clothing.</a:t>
            </a:r>
          </a:p>
          <a:p>
            <a:pPr marL="214313" indent="-214313">
              <a:buFont typeface="Arial" panose="020B0604020202020204" pitchFamily="34" charset="0"/>
              <a:buChar char="•"/>
            </a:pPr>
            <a:r>
              <a:rPr lang="en-US" sz="2000" dirty="0">
                <a:cs typeface="Arial" panose="020B0604020202020204" pitchFamily="34" charset="0"/>
              </a:rPr>
              <a:t>Cool victim quickly.</a:t>
            </a:r>
          </a:p>
          <a:p>
            <a:pPr marL="214313" indent="-214313">
              <a:buFont typeface="Arial" panose="020B0604020202020204" pitchFamily="34" charset="0"/>
              <a:buChar char="•"/>
            </a:pPr>
            <a:r>
              <a:rPr lang="en-US" sz="2000" dirty="0">
                <a:cs typeface="Arial" panose="020B0604020202020204" pitchFamily="34" charset="0"/>
              </a:rPr>
              <a:t>Apply cold compresses or spray skin with water.</a:t>
            </a:r>
          </a:p>
          <a:p>
            <a:pPr marL="214313" indent="-214313">
              <a:buFont typeface="Arial" panose="020B0604020202020204" pitchFamily="34" charset="0"/>
              <a:buChar char="•"/>
            </a:pPr>
            <a:r>
              <a:rPr lang="en-US" sz="2000" dirty="0">
                <a:cs typeface="Arial" panose="020B0604020202020204" pitchFamily="34" charset="0"/>
              </a:rPr>
              <a:t>Put ice bags or cold packs beside neck, armpits, and groin.</a:t>
            </a:r>
          </a:p>
          <a:p>
            <a:endParaRPr lang="en-US" sz="2000" dirty="0">
              <a:solidFill>
                <a:schemeClr val="tx2"/>
              </a:solidFill>
            </a:endParaRPr>
          </a:p>
        </p:txBody>
      </p:sp>
      <p:sp>
        <p:nvSpPr>
          <p:cNvPr id="10" name="object 5"/>
          <p:cNvSpPr>
            <a:spLocks noChangeAspect="1"/>
          </p:cNvSpPr>
          <p:nvPr/>
        </p:nvSpPr>
        <p:spPr>
          <a:xfrm>
            <a:off x="5430635" y="2091523"/>
            <a:ext cx="3236549" cy="2458430"/>
          </a:xfrm>
          <a:prstGeom prst="rect">
            <a:avLst/>
          </a:prstGeom>
          <a:blipFill>
            <a:blip r:embed="rId2" cstate="print"/>
            <a:stretch>
              <a:fillRect/>
            </a:stretch>
          </a:blipFill>
        </p:spPr>
        <p:txBody>
          <a:bodyPr wrap="square" lIns="0" tIns="0" rIns="0" bIns="0" rtlCol="0"/>
          <a:lstStyle/>
          <a:p>
            <a:endParaRPr sz="1191"/>
          </a:p>
        </p:txBody>
      </p:sp>
    </p:spTree>
    <p:extLst>
      <p:ext uri="{BB962C8B-B14F-4D97-AF65-F5344CB8AC3E}">
        <p14:creationId xmlns:p14="http://schemas.microsoft.com/office/powerpoint/2010/main" val="284794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Dehydration</a:t>
            </a:r>
            <a:endParaRPr lang="en-US" dirty="0"/>
          </a:p>
        </p:txBody>
      </p:sp>
      <p:sp>
        <p:nvSpPr>
          <p:cNvPr id="4" name="Content Placeholder 3"/>
          <p:cNvSpPr>
            <a:spLocks noGrp="1"/>
          </p:cNvSpPr>
          <p:nvPr>
            <p:ph idx="1"/>
          </p:nvPr>
        </p:nvSpPr>
        <p:spPr>
          <a:prstGeom prst="rect">
            <a:avLst/>
          </a:prstGeom>
        </p:spPr>
        <p:txBody>
          <a:bodyPr/>
          <a:lstStyle/>
          <a:p>
            <a:pPr marL="257175" indent="-257175">
              <a:buFont typeface="Arial" panose="020B0604020202020204" pitchFamily="34" charset="0"/>
              <a:buChar char="•"/>
            </a:pPr>
            <a:r>
              <a:rPr lang="en-US" sz="1800" dirty="0">
                <a:cs typeface="Arial" panose="020B0604020202020204" pitchFamily="34" charset="0"/>
              </a:rPr>
              <a:t>When the body puts out more liquid than it is taking in.</a:t>
            </a:r>
          </a:p>
          <a:p>
            <a:pPr marL="257175" indent="-257175">
              <a:buFont typeface="Arial" panose="020B0604020202020204" pitchFamily="34" charset="0"/>
              <a:buChar char="•"/>
            </a:pPr>
            <a:r>
              <a:rPr lang="en-US" sz="1800" dirty="0">
                <a:cs typeface="Arial" panose="020B0604020202020204" pitchFamily="34" charset="0"/>
              </a:rPr>
              <a:t>Ways we lose fluids:</a:t>
            </a:r>
          </a:p>
          <a:p>
            <a:pPr marL="814388" lvl="1" indent="-257175">
              <a:buFont typeface="Arial" panose="020B0604020202020204" pitchFamily="34" charset="0"/>
              <a:buChar char="–"/>
            </a:pPr>
            <a:r>
              <a:rPr lang="en-US" sz="1600" b="0" dirty="0">
                <a:cs typeface="Arial" panose="020B0604020202020204" pitchFamily="34" charset="0"/>
              </a:rPr>
              <a:t>Sweating.</a:t>
            </a:r>
          </a:p>
          <a:p>
            <a:pPr marL="814388" lvl="1" indent="-257175">
              <a:buFont typeface="Arial" panose="020B0604020202020204" pitchFamily="34" charset="0"/>
              <a:buChar char="–"/>
            </a:pPr>
            <a:r>
              <a:rPr lang="en-US" sz="1600" b="0" dirty="0">
                <a:cs typeface="Arial" panose="020B0604020202020204" pitchFamily="34" charset="0"/>
              </a:rPr>
              <a:t>Urination.</a:t>
            </a:r>
          </a:p>
          <a:p>
            <a:pPr marL="814388" lvl="1" indent="-257175">
              <a:buFont typeface="Arial" panose="020B0604020202020204" pitchFamily="34" charset="0"/>
              <a:buChar char="–"/>
            </a:pPr>
            <a:r>
              <a:rPr lang="en-US" sz="1600" b="0" dirty="0">
                <a:cs typeface="Arial" panose="020B0604020202020204" pitchFamily="34" charset="0"/>
              </a:rPr>
              <a:t>Vomiting.</a:t>
            </a:r>
          </a:p>
          <a:p>
            <a:pPr>
              <a:buFont typeface="Arial" panose="020B0604020202020204" pitchFamily="34" charset="0"/>
              <a:buChar char="•"/>
            </a:pPr>
            <a:r>
              <a:rPr lang="en-US" sz="1800" dirty="0">
                <a:cs typeface="Arial" panose="020B0604020202020204" pitchFamily="34" charset="0"/>
              </a:rPr>
              <a:t>Signs of dehydration:</a:t>
            </a:r>
          </a:p>
          <a:p>
            <a:pPr marL="814388" lvl="1" indent="-257175">
              <a:buFont typeface="Arial" panose="020B0604020202020204" pitchFamily="34" charset="0"/>
              <a:buChar char="–"/>
            </a:pPr>
            <a:r>
              <a:rPr lang="en-US" sz="1600" b="0" dirty="0">
                <a:cs typeface="Arial" panose="020B0604020202020204" pitchFamily="34" charset="0"/>
              </a:rPr>
              <a:t>Thirst.</a:t>
            </a:r>
          </a:p>
          <a:p>
            <a:pPr marL="814388" lvl="1" indent="-257175">
              <a:buFont typeface="Arial" panose="020B0604020202020204" pitchFamily="34" charset="0"/>
              <a:buChar char="–"/>
            </a:pPr>
            <a:r>
              <a:rPr lang="en-US" sz="1600" b="0" dirty="0">
                <a:cs typeface="Arial" panose="020B0604020202020204" pitchFamily="34" charset="0"/>
              </a:rPr>
              <a:t>Yellow or dark urine.</a:t>
            </a:r>
          </a:p>
          <a:p>
            <a:pPr marL="814388" lvl="1" indent="-257175">
              <a:buFont typeface="Arial" panose="020B0604020202020204" pitchFamily="34" charset="0"/>
              <a:buChar char="–"/>
            </a:pPr>
            <a:r>
              <a:rPr lang="en-US" sz="1600" b="0" dirty="0">
                <a:cs typeface="Arial" panose="020B0604020202020204" pitchFamily="34" charset="0"/>
              </a:rPr>
              <a:t>Dry mouth.</a:t>
            </a:r>
          </a:p>
          <a:p>
            <a:pPr marL="814388" lvl="1" indent="-257175">
              <a:buFont typeface="Arial" panose="020B0604020202020204" pitchFamily="34" charset="0"/>
              <a:buChar char="–"/>
            </a:pPr>
            <a:r>
              <a:rPr lang="en-US" sz="1600" b="0" dirty="0">
                <a:cs typeface="Arial" panose="020B0604020202020204" pitchFamily="34" charset="0"/>
              </a:rPr>
              <a:t>Lightheadedness.</a:t>
            </a:r>
          </a:p>
          <a:p>
            <a:pPr marL="814388" lvl="1" indent="-257175">
              <a:buFont typeface="Arial" panose="020B0604020202020204" pitchFamily="34" charset="0"/>
              <a:buChar char="–"/>
            </a:pPr>
            <a:r>
              <a:rPr lang="en-US" sz="1600" b="0" dirty="0">
                <a:cs typeface="Arial" panose="020B0604020202020204" pitchFamily="34" charset="0"/>
              </a:rPr>
              <a:t>Nausea and vomiting.</a:t>
            </a:r>
          </a:p>
          <a:p>
            <a:pPr marL="814388" lvl="1" indent="-257175">
              <a:buFont typeface="Arial" panose="020B0604020202020204" pitchFamily="34" charset="0"/>
              <a:buChar char="–"/>
            </a:pPr>
            <a:r>
              <a:rPr lang="en-US" sz="1600" b="0" dirty="0">
                <a:cs typeface="Arial" panose="020B0604020202020204" pitchFamily="34" charset="0"/>
              </a:rPr>
              <a:t>Dry skin.</a:t>
            </a:r>
          </a:p>
          <a:p>
            <a:pPr marL="814388" lvl="1" indent="-257175">
              <a:buFont typeface="Arial" panose="020B0604020202020204" pitchFamily="34" charset="0"/>
              <a:buChar char="–"/>
            </a:pPr>
            <a:r>
              <a:rPr lang="en-US" sz="1600" b="0" dirty="0">
                <a:cs typeface="Arial" panose="020B0604020202020204" pitchFamily="34" charset="0"/>
              </a:rPr>
              <a:t>Cease sweating.</a:t>
            </a:r>
          </a:p>
          <a:p>
            <a:pPr>
              <a:buFont typeface="Arial" panose="020B0604020202020204" pitchFamily="34" charset="0"/>
              <a:buChar char="•"/>
            </a:pPr>
            <a:r>
              <a:rPr lang="en-US" sz="1800" dirty="0">
                <a:cs typeface="Arial" panose="020B0604020202020204" pitchFamily="34" charset="0"/>
              </a:rPr>
              <a:t>Treatment:</a:t>
            </a:r>
          </a:p>
          <a:p>
            <a:pPr marL="814388" lvl="1" indent="-257175">
              <a:buFont typeface="Arial" panose="020B0604020202020204" pitchFamily="34" charset="0"/>
              <a:buChar char="–"/>
            </a:pPr>
            <a:r>
              <a:rPr lang="en-US" sz="1600" b="0" dirty="0">
                <a:cs typeface="Arial" panose="020B0604020202020204" pitchFamily="34" charset="0"/>
              </a:rPr>
              <a:t>Drink fluids (water, Gatorade).</a:t>
            </a:r>
          </a:p>
          <a:p>
            <a:pPr marL="814388" lvl="1" indent="-257175">
              <a:buFont typeface="Arial" panose="020B0604020202020204" pitchFamily="34" charset="0"/>
              <a:buChar char="–"/>
            </a:pPr>
            <a:r>
              <a:rPr lang="en-US" sz="1600" b="0" dirty="0">
                <a:cs typeface="Arial" panose="020B0604020202020204" pitchFamily="34" charset="0"/>
              </a:rPr>
              <a:t>Avoid physical activity.</a:t>
            </a:r>
          </a:p>
          <a:p>
            <a:pPr marL="814388" lvl="1" indent="-257175">
              <a:buFont typeface="Arial" panose="020B0604020202020204" pitchFamily="34" charset="0"/>
              <a:buChar char="–"/>
            </a:pPr>
            <a:r>
              <a:rPr lang="en-US" sz="1600" b="0" dirty="0">
                <a:cs typeface="Arial" panose="020B0604020202020204" pitchFamily="34" charset="0"/>
              </a:rPr>
              <a:t>Get inside air conditioned or cool area.</a:t>
            </a:r>
          </a:p>
          <a:p>
            <a:pPr marL="257175" indent="-257175"/>
            <a:endParaRPr lang="en-US" sz="1800" dirty="0">
              <a:solidFill>
                <a:schemeClr val="tx2"/>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057400"/>
            <a:ext cx="3530601" cy="2341965"/>
          </a:xfrm>
          <a:prstGeom prst="rect">
            <a:avLst/>
          </a:prstGeom>
        </p:spPr>
      </p:pic>
    </p:spTree>
    <p:extLst>
      <p:ext uri="{BB962C8B-B14F-4D97-AF65-F5344CB8AC3E}">
        <p14:creationId xmlns:p14="http://schemas.microsoft.com/office/powerpoint/2010/main" val="406486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Blisters </a:t>
            </a:r>
            <a:endParaRPr lang="en-US" dirty="0"/>
          </a:p>
        </p:txBody>
      </p:sp>
      <p:sp>
        <p:nvSpPr>
          <p:cNvPr id="7" name="Content Placeholder 6"/>
          <p:cNvSpPr>
            <a:spLocks noGrp="1"/>
          </p:cNvSpPr>
          <p:nvPr>
            <p:ph idx="1"/>
          </p:nvPr>
        </p:nvSpPr>
        <p:spPr/>
        <p:txBody>
          <a:bodyPr/>
          <a:lstStyle/>
          <a:p>
            <a:pPr marL="257175" indent="-257175">
              <a:buFont typeface="Arial" panose="020B0604020202020204" pitchFamily="34" charset="0"/>
              <a:buChar char="•"/>
            </a:pPr>
            <a:r>
              <a:rPr lang="en-US" sz="2000" dirty="0"/>
              <a:t>A blister is skin injury that is usually filled with water. </a:t>
            </a:r>
          </a:p>
          <a:p>
            <a:pPr marL="257175" indent="-257175">
              <a:buFont typeface="Arial" panose="020B0604020202020204" pitchFamily="34" charset="0"/>
              <a:buChar char="•"/>
            </a:pPr>
            <a:r>
              <a:rPr lang="en-US" sz="2000" dirty="0"/>
              <a:t>Blisters commonly occur on the feet or hands. </a:t>
            </a:r>
          </a:p>
          <a:p>
            <a:pPr marL="257175" indent="-257175">
              <a:buFont typeface="Arial" panose="020B0604020202020204" pitchFamily="34" charset="0"/>
              <a:buChar char="•"/>
            </a:pPr>
            <a:r>
              <a:rPr lang="en-US" sz="2000" dirty="0"/>
              <a:t>They are most often caused by the hands or feet rubbing against something (such as wearing new shoes).</a:t>
            </a:r>
          </a:p>
          <a:p>
            <a:pPr marL="257175" indent="-257175">
              <a:buFont typeface="Arial" panose="020B0604020202020204" pitchFamily="34" charset="0"/>
              <a:buChar char="•"/>
            </a:pPr>
            <a:endParaRPr lang="en-US" sz="1800" dirty="0"/>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05000" y="2819400"/>
            <a:ext cx="5403850" cy="287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647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01725"/>
            <a:ext cx="6858000" cy="5143500"/>
          </a:xfrm>
          <a:prstGeom prst="rect">
            <a:avLst/>
          </a:prstGeom>
        </p:spPr>
      </p:pic>
    </p:spTree>
    <p:extLst>
      <p:ext uri="{BB962C8B-B14F-4D97-AF65-F5344CB8AC3E}">
        <p14:creationId xmlns:p14="http://schemas.microsoft.com/office/powerpoint/2010/main" val="311551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r>
              <a:rPr lang="en-US" dirty="0"/>
              <a:t>for </a:t>
            </a:r>
            <a:r>
              <a:rPr lang="en-US" dirty="0" smtClean="0"/>
              <a:t>Blisters</a:t>
            </a:r>
            <a:endParaRPr lang="en-US" dirty="0"/>
          </a:p>
        </p:txBody>
      </p:sp>
      <p:sp>
        <p:nvSpPr>
          <p:cNvPr id="3" name="Content Placeholder 2"/>
          <p:cNvSpPr>
            <a:spLocks noGrp="1"/>
          </p:cNvSpPr>
          <p:nvPr>
            <p:ph idx="1"/>
          </p:nvPr>
        </p:nvSpPr>
        <p:spPr>
          <a:xfrm>
            <a:off x="5029200" y="1216182"/>
            <a:ext cx="3838113" cy="4906963"/>
          </a:xfrm>
        </p:spPr>
        <p:txBody>
          <a:bodyPr>
            <a:noAutofit/>
          </a:bodyPr>
          <a:lstStyle/>
          <a:p>
            <a:pPr marL="257175" indent="-257175">
              <a:buFont typeface="Arial" panose="020B0604020202020204" pitchFamily="34" charset="0"/>
              <a:buChar char="•"/>
            </a:pPr>
            <a:r>
              <a:rPr lang="en-US" sz="1800" dirty="0"/>
              <a:t>Do not open the blisters, since this increases the possibility of infection. </a:t>
            </a:r>
          </a:p>
          <a:p>
            <a:pPr marL="257175" indent="-257175">
              <a:buFont typeface="Arial" panose="020B0604020202020204" pitchFamily="34" charset="0"/>
              <a:buChar char="•"/>
            </a:pPr>
            <a:r>
              <a:rPr lang="en-US" sz="1800" dirty="0"/>
              <a:t>Clean the skin around it.</a:t>
            </a:r>
          </a:p>
          <a:p>
            <a:pPr marL="257175" indent="-257175">
              <a:buFont typeface="Arial" panose="020B0604020202020204" pitchFamily="34" charset="0"/>
              <a:buChar char="•"/>
            </a:pPr>
            <a:r>
              <a:rPr lang="en-US" sz="1800" dirty="0"/>
              <a:t>Take the pressure off the area by placing a Band-Aid over the blister or Moleskin with a hole cut in the center. </a:t>
            </a:r>
          </a:p>
          <a:p>
            <a:pPr marL="257175" indent="-257175">
              <a:buFont typeface="Arial" panose="020B0604020202020204" pitchFamily="34" charset="0"/>
              <a:buChar char="•"/>
            </a:pPr>
            <a:r>
              <a:rPr lang="en-US" sz="1800" dirty="0"/>
              <a:t>If the blister accidentally breaks open, trim off the loose skin. </a:t>
            </a:r>
          </a:p>
          <a:p>
            <a:pPr marL="257175" indent="-257175">
              <a:buFont typeface="Arial" panose="020B0604020202020204" pitchFamily="34" charset="0"/>
              <a:buChar char="•"/>
            </a:pPr>
            <a:r>
              <a:rPr lang="en-US" sz="1800" dirty="0"/>
              <a:t>Keep the surface clean by washing it twice a day with an antibacterial soap (such as Dial or Safeguard). </a:t>
            </a:r>
          </a:p>
          <a:p>
            <a:pPr marL="257175" indent="-257175">
              <a:buFont typeface="Arial" panose="020B0604020202020204" pitchFamily="34" charset="0"/>
              <a:buChar char="•"/>
            </a:pPr>
            <a:r>
              <a:rPr lang="en-US" sz="1800" dirty="0"/>
              <a:t>Apply an antibiotic ointment and a Band-Aid to help with healing.</a:t>
            </a:r>
          </a:p>
          <a:p>
            <a:endParaRPr lang="en-US" sz="1800" dirty="0">
              <a:solidFill>
                <a:schemeClr val="tx2"/>
              </a:solidFill>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t="25470"/>
          <a:stretch/>
        </p:blipFill>
        <p:spPr>
          <a:xfrm>
            <a:off x="0" y="1219200"/>
            <a:ext cx="4903810" cy="4315353"/>
          </a:xfrm>
          <a:prstGeom prst="rect">
            <a:avLst/>
          </a:prstGeom>
        </p:spPr>
      </p:pic>
    </p:spTree>
    <p:extLst>
      <p:ext uri="{BB962C8B-B14F-4D97-AF65-F5344CB8AC3E}">
        <p14:creationId xmlns:p14="http://schemas.microsoft.com/office/powerpoint/2010/main" val="20575066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Popping </a:t>
            </a:r>
            <a:r>
              <a:rPr lang="en-US" dirty="0"/>
              <a:t>a </a:t>
            </a:r>
            <a:r>
              <a:rPr lang="en-US" dirty="0" smtClean="0"/>
              <a:t>Blister</a:t>
            </a:r>
            <a:endParaRPr lang="en-US" dirty="0"/>
          </a:p>
        </p:txBody>
      </p:sp>
      <p:sp>
        <p:nvSpPr>
          <p:cNvPr id="2" name="Text Placeholder 1"/>
          <p:cNvSpPr>
            <a:spLocks noGrp="1"/>
          </p:cNvSpPr>
          <p:nvPr>
            <p:ph idx="1"/>
          </p:nvPr>
        </p:nvSpPr>
        <p:spPr>
          <a:xfrm>
            <a:off x="3396028" y="1277938"/>
            <a:ext cx="5497147" cy="5256212"/>
          </a:xfrm>
        </p:spPr>
        <p:txBody>
          <a:bodyPr/>
          <a:lstStyle/>
          <a:p>
            <a:pPr marL="257175" indent="-257175">
              <a:buFont typeface="Arial" panose="020B0604020202020204" pitchFamily="34" charset="0"/>
              <a:buChar char="•"/>
            </a:pPr>
            <a:r>
              <a:rPr lang="en-US" sz="1600" dirty="0"/>
              <a:t>If a blister  is in a frequently used area that has a high risk of rupturing, it may be best to pop it to make sure it’s properly protected against infection. </a:t>
            </a:r>
          </a:p>
          <a:p>
            <a:pPr marL="257175" indent="-257175">
              <a:buFont typeface="Arial" panose="020B0604020202020204" pitchFamily="34" charset="0"/>
              <a:buChar char="•"/>
            </a:pPr>
            <a:r>
              <a:rPr lang="en-US" sz="1600" dirty="0"/>
              <a:t>Wash your hands and the blister thoroughly. </a:t>
            </a:r>
          </a:p>
          <a:p>
            <a:pPr marL="257175" indent="-257175">
              <a:buFont typeface="Arial" panose="020B0604020202020204" pitchFamily="34" charset="0"/>
              <a:buChar char="•"/>
            </a:pPr>
            <a:r>
              <a:rPr lang="en-US" sz="1600" dirty="0"/>
              <a:t>Disinfect a </a:t>
            </a:r>
            <a:r>
              <a:rPr lang="en-US" sz="1600" dirty="0" smtClean="0"/>
              <a:t>needle </a:t>
            </a:r>
            <a:r>
              <a:rPr lang="en-US" sz="1600" dirty="0"/>
              <a:t>with alcohol. </a:t>
            </a:r>
          </a:p>
          <a:p>
            <a:pPr marL="257175" indent="-257175">
              <a:buFont typeface="Arial" panose="020B0604020202020204" pitchFamily="34" charset="0"/>
              <a:buChar char="•"/>
            </a:pPr>
            <a:r>
              <a:rPr lang="en-US" sz="1600" dirty="0"/>
              <a:t>Carefully puncture the blister. </a:t>
            </a:r>
          </a:p>
          <a:p>
            <a:pPr marL="600067" lvl="1" indent="-257175">
              <a:buFont typeface="Arial" panose="020B0604020202020204" pitchFamily="34" charset="0"/>
              <a:buChar char="–"/>
            </a:pPr>
            <a:r>
              <a:rPr lang="en-US" sz="1400" b="0" dirty="0"/>
              <a:t>Poke three or four shallow holes around the edge of the blister. </a:t>
            </a:r>
          </a:p>
          <a:p>
            <a:pPr marL="600067" lvl="1" indent="-257175">
              <a:buFont typeface="Arial" panose="020B0604020202020204" pitchFamily="34" charset="0"/>
              <a:buChar char="–"/>
            </a:pPr>
            <a:r>
              <a:rPr lang="en-US" sz="1400" b="0" dirty="0"/>
              <a:t>You want to keep as much of the skin intact as possible. </a:t>
            </a:r>
          </a:p>
          <a:p>
            <a:pPr marL="600067" lvl="1" indent="-257175">
              <a:buFont typeface="Arial" panose="020B0604020202020204" pitchFamily="34" charset="0"/>
              <a:buChar char="–"/>
            </a:pPr>
            <a:r>
              <a:rPr lang="en-US" sz="1400" b="0" dirty="0"/>
              <a:t>Allow the fluid to drain out.</a:t>
            </a:r>
          </a:p>
          <a:p>
            <a:pPr marL="257175" indent="-257175">
              <a:buFont typeface="Arial" panose="020B0604020202020204" pitchFamily="34" charset="0"/>
              <a:buChar char="•"/>
            </a:pPr>
            <a:r>
              <a:rPr lang="en-US" sz="1600" dirty="0"/>
              <a:t>Cover the blister with a first aid ointment such as Neosporin. </a:t>
            </a:r>
          </a:p>
          <a:p>
            <a:pPr marL="257175" indent="-257175">
              <a:buFont typeface="Arial" panose="020B0604020202020204" pitchFamily="34" charset="0"/>
              <a:buChar char="•"/>
            </a:pPr>
            <a:r>
              <a:rPr lang="en-US" sz="1600" dirty="0"/>
              <a:t>Apply a dressing. </a:t>
            </a:r>
          </a:p>
          <a:p>
            <a:pPr marL="600067" lvl="1" indent="-257175">
              <a:buFont typeface="Arial" panose="020B0604020202020204" pitchFamily="34" charset="0"/>
              <a:buChar char="–"/>
            </a:pPr>
            <a:r>
              <a:rPr lang="en-US" sz="1400" b="0" dirty="0"/>
              <a:t>Cover the blister tightly with a bandage or gauze. </a:t>
            </a:r>
          </a:p>
          <a:p>
            <a:pPr marL="257175" indent="-257175">
              <a:buFont typeface="Arial" panose="020B0604020202020204" pitchFamily="34" charset="0"/>
              <a:buChar char="•"/>
            </a:pPr>
            <a:r>
              <a:rPr lang="en-US" sz="1600" dirty="0"/>
              <a:t>Repeat if necessary. </a:t>
            </a:r>
          </a:p>
          <a:p>
            <a:pPr marL="600067" lvl="1" indent="-257175">
              <a:buFont typeface="Arial" panose="020B0604020202020204" pitchFamily="34" charset="0"/>
              <a:buChar char="–"/>
            </a:pPr>
            <a:r>
              <a:rPr lang="en-US" sz="1400" b="0" dirty="0"/>
              <a:t>You may need to perform these steps every six to eight hours for the first 24 hours. </a:t>
            </a:r>
          </a:p>
          <a:p>
            <a:pPr marL="600067" lvl="1" indent="-257175">
              <a:buFont typeface="Arial" panose="020B0604020202020204" pitchFamily="34" charset="0"/>
              <a:buChar char="–"/>
            </a:pPr>
            <a:r>
              <a:rPr lang="en-US" sz="1400" b="0" dirty="0"/>
              <a:t>After that, change the dressing and apply ointment daily.</a:t>
            </a:r>
          </a:p>
          <a:p>
            <a:endParaRPr lang="en-US" dirty="0"/>
          </a:p>
        </p:txBody>
      </p:sp>
      <p:sp>
        <p:nvSpPr>
          <p:cNvPr id="4" name="Rectangle 3"/>
          <p:cNvSpPr/>
          <p:nvPr/>
        </p:nvSpPr>
        <p:spPr>
          <a:xfrm>
            <a:off x="3396028" y="1696197"/>
            <a:ext cx="5605097" cy="323165"/>
          </a:xfrm>
          <a:prstGeom prst="rect">
            <a:avLst/>
          </a:prstGeom>
        </p:spPr>
        <p:txBody>
          <a:bodyPr wrap="square">
            <a:spAutoFit/>
          </a:bodyPr>
          <a:lstStyle/>
          <a:p>
            <a:pPr marL="257175" indent="-257175">
              <a:buFont typeface="Arial" panose="020B0604020202020204" pitchFamily="34" charset="0"/>
              <a:buChar char="•"/>
            </a:pPr>
            <a:endParaRPr lang="en-US" sz="1500" dirty="0">
              <a:solidFill>
                <a:srgbClr val="666666"/>
              </a:solidFill>
            </a:endParaRPr>
          </a:p>
        </p:txBody>
      </p:sp>
      <p:pic>
        <p:nvPicPr>
          <p:cNvPr id="7" name="Picture 6"/>
          <p:cNvPicPr>
            <a:picLocks noChangeAspect="1"/>
          </p:cNvPicPr>
          <p:nvPr/>
        </p:nvPicPr>
        <p:blipFill>
          <a:blip r:embed="rId3"/>
          <a:stretch>
            <a:fillRect/>
          </a:stretch>
        </p:blipFill>
        <p:spPr>
          <a:xfrm>
            <a:off x="0" y="1106487"/>
            <a:ext cx="3287342" cy="5330825"/>
          </a:xfrm>
          <a:prstGeom prst="rect">
            <a:avLst/>
          </a:prstGeom>
        </p:spPr>
      </p:pic>
    </p:spTree>
    <p:extLst>
      <p:ext uri="{BB962C8B-B14F-4D97-AF65-F5344CB8AC3E}">
        <p14:creationId xmlns:p14="http://schemas.microsoft.com/office/powerpoint/2010/main" val="3111568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723900"/>
          </a:xfrm>
        </p:spPr>
        <p:txBody>
          <a:bodyPr/>
          <a:lstStyle/>
          <a:p>
            <a:r>
              <a:rPr lang="en-US" altLang="en-US" sz="2800" dirty="0" smtClean="0">
                <a:solidFill>
                  <a:schemeClr val="tx1"/>
                </a:solidFill>
              </a:rPr>
              <a:t>O</a:t>
            </a:r>
            <a:r>
              <a:rPr lang="en-US" altLang="en-US" sz="2800" dirty="0" smtClean="0">
                <a:solidFill>
                  <a:srgbClr val="6C6C6C"/>
                </a:solidFill>
              </a:rPr>
              <a:t>rien</a:t>
            </a:r>
            <a:r>
              <a:rPr lang="en-US" altLang="en-US" sz="2800" dirty="0" smtClean="0">
                <a:solidFill>
                  <a:schemeClr val="tx1"/>
                </a:solidFill>
              </a:rPr>
              <a:t>teering Merit Badge Requirements</a:t>
            </a:r>
            <a:endParaRPr lang="en-US" altLang="en-US" sz="2800" dirty="0">
              <a:solidFill>
                <a:schemeClr val="tx1"/>
              </a:solidFill>
            </a:endParaRPr>
          </a:p>
        </p:txBody>
      </p:sp>
      <p:sp>
        <p:nvSpPr>
          <p:cNvPr id="114691" name="Rectangle 3"/>
          <p:cNvSpPr>
            <a:spLocks noGrp="1" noChangeArrowheads="1"/>
          </p:cNvSpPr>
          <p:nvPr>
            <p:ph type="body" idx="1"/>
          </p:nvPr>
        </p:nvSpPr>
        <p:spPr>
          <a:xfrm>
            <a:off x="1919288" y="1052513"/>
            <a:ext cx="7116762" cy="5616575"/>
          </a:xfrm>
        </p:spPr>
        <p:txBody>
          <a:bodyPr/>
          <a:lstStyle/>
          <a:p>
            <a:pPr>
              <a:buFont typeface="+mj-lt"/>
              <a:buAutoNum type="arabicPeriod"/>
            </a:pPr>
            <a:r>
              <a:rPr lang="en-US" sz="1800" dirty="0"/>
              <a:t>Show that you know first aid for the types of injuries that could occur while orienteering, including cuts, scratches, blisters, snakebite, insect stings, tick bites, heat and cold reactions (sunburn, heatstroke, heat exhaustion, hypothermia), and dehydration. Explain to your counselor why you should be able to identify poisonous plants and poisonous animals that are found in your area.</a:t>
            </a:r>
          </a:p>
          <a:p>
            <a:pPr>
              <a:buFont typeface="+mj-lt"/>
              <a:buAutoNum type="arabicPeriod"/>
            </a:pPr>
            <a:r>
              <a:rPr lang="en-US" sz="1800" dirty="0"/>
              <a:t>Explain what orienteering is.</a:t>
            </a:r>
          </a:p>
          <a:p>
            <a:pPr>
              <a:buFont typeface="+mj-lt"/>
              <a:buAutoNum type="arabicPeriod"/>
            </a:pPr>
            <a:r>
              <a:rPr lang="en-US" sz="1800" dirty="0"/>
              <a:t>Do the following:</a:t>
            </a:r>
          </a:p>
          <a:p>
            <a:pPr lvl="1">
              <a:buFont typeface="+mj-lt"/>
              <a:buAutoNum type="alphaLcPeriod"/>
            </a:pPr>
            <a:r>
              <a:rPr lang="en-US" sz="1400" b="0" dirty="0"/>
              <a:t>Explain how a compass works. Describe the features of an orienteering compass.</a:t>
            </a:r>
          </a:p>
          <a:p>
            <a:pPr lvl="1">
              <a:buFont typeface="+mj-lt"/>
              <a:buAutoNum type="alphaLcPeriod"/>
            </a:pPr>
            <a:r>
              <a:rPr lang="en-US" sz="1400" b="0" dirty="0"/>
              <a:t>In the field, show how to take a compass bearing and follow it</a:t>
            </a:r>
            <a:r>
              <a:rPr lang="en-US" sz="1400" b="0" dirty="0" smtClean="0"/>
              <a:t>.</a:t>
            </a:r>
            <a:endParaRPr lang="en-US" sz="1400" b="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Preventing Blisters</a:t>
            </a:r>
            <a:endParaRPr lang="en-US" dirty="0"/>
          </a:p>
        </p:txBody>
      </p:sp>
      <p:sp>
        <p:nvSpPr>
          <p:cNvPr id="5" name="Content Placeholder 4"/>
          <p:cNvSpPr>
            <a:spLocks noGrp="1"/>
          </p:cNvSpPr>
          <p:nvPr>
            <p:ph idx="1"/>
          </p:nvPr>
        </p:nvSpPr>
        <p:spPr>
          <a:xfrm>
            <a:off x="1404938" y="1219201"/>
            <a:ext cx="7343775" cy="1752600"/>
          </a:xfrm>
        </p:spPr>
        <p:txBody>
          <a:bodyPr/>
          <a:lstStyle/>
          <a:p>
            <a:pPr marL="257175" indent="-257175">
              <a:buFont typeface="Arial" panose="020B0604020202020204" pitchFamily="34" charset="0"/>
              <a:buChar char="•"/>
            </a:pPr>
            <a:r>
              <a:rPr lang="en-US" sz="2000" dirty="0"/>
              <a:t>Friction can also be reduced by wearing two pairs of socks.</a:t>
            </a:r>
          </a:p>
          <a:p>
            <a:pPr marL="257175" indent="-257175">
              <a:buFont typeface="Arial" panose="020B0604020202020204" pitchFamily="34" charset="0"/>
              <a:buChar char="•"/>
            </a:pPr>
            <a:r>
              <a:rPr lang="en-US" sz="2000" dirty="0"/>
              <a:t>Place Moleskin on sensitive areas were the friction may occur.</a:t>
            </a:r>
          </a:p>
          <a:p>
            <a:endParaRPr lang="en-US" sz="2000" dirty="0"/>
          </a:p>
        </p:txBody>
      </p:sp>
      <p:pic>
        <p:nvPicPr>
          <p:cNvPr id="9" name="Content Placeholder 7"/>
          <p:cNvPicPr>
            <a:picLocks noChangeAspect="1"/>
          </p:cNvPicPr>
          <p:nvPr/>
        </p:nvPicPr>
        <p:blipFill>
          <a:blip r:embed="rId2"/>
          <a:stretch>
            <a:fillRect/>
          </a:stretch>
        </p:blipFill>
        <p:spPr bwMode="auto">
          <a:xfrm>
            <a:off x="2115343" y="2362200"/>
            <a:ext cx="606742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5017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Insect Bites</a:t>
            </a:r>
            <a:endParaRPr lang="en-US" dirty="0"/>
          </a:p>
        </p:txBody>
      </p:sp>
      <p:sp>
        <p:nvSpPr>
          <p:cNvPr id="2" name="Text Placeholder 1"/>
          <p:cNvSpPr>
            <a:spLocks noGrp="1"/>
          </p:cNvSpPr>
          <p:nvPr>
            <p:ph idx="1"/>
          </p:nvPr>
        </p:nvSpPr>
        <p:spPr>
          <a:xfrm>
            <a:off x="533400" y="1676400"/>
            <a:ext cx="8215313" cy="4068763"/>
          </a:xfrm>
        </p:spPr>
        <p:txBody>
          <a:bodyPr/>
          <a:lstStyle/>
          <a:p>
            <a:pPr marL="214313" indent="-214313">
              <a:buFont typeface="Arial" panose="020B0604020202020204" pitchFamily="34" charset="0"/>
              <a:buChar char="•"/>
            </a:pPr>
            <a:r>
              <a:rPr lang="en-US" sz="2000" dirty="0"/>
              <a:t>Bites of mosquitoes and chiggers (harvest mites usually cause itchy, red bumps. The size of the swelling can vary from a dot to a half inch. </a:t>
            </a:r>
          </a:p>
          <a:p>
            <a:pPr marL="214313" indent="-214313">
              <a:buFont typeface="Arial" panose="020B0604020202020204" pitchFamily="34" charset="0"/>
              <a:buChar char="•"/>
            </a:pPr>
            <a:r>
              <a:rPr lang="en-US" sz="2000" dirty="0"/>
              <a:t>Signs that a bite is from a mosquito are: itchiness, a central raised dot in the swelling, a bite on skin not covered by clothing, and summertime, </a:t>
            </a:r>
          </a:p>
          <a:p>
            <a:pPr marL="214313" indent="-214313">
              <a:buFont typeface="Arial" panose="020B0604020202020204" pitchFamily="34" charset="0"/>
              <a:buChar char="•"/>
            </a:pPr>
            <a:r>
              <a:rPr lang="en-US" sz="2000" dirty="0"/>
              <a:t>Bites from horseflies, deerflies, gnats, fire ants, harvester ants, blister beetles, and centipedes usually cause a painful, red bump. </a:t>
            </a:r>
          </a:p>
          <a:p>
            <a:pPr marL="214313" indent="-214313">
              <a:buFont typeface="Arial" panose="020B0604020202020204" pitchFamily="34" charset="0"/>
              <a:buChar char="•"/>
            </a:pPr>
            <a:r>
              <a:rPr lang="en-US" sz="2000" dirty="0"/>
              <a:t>Fire ant bites change to blisters or pimples within a few hours. </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308" b="11538"/>
          <a:stretch/>
        </p:blipFill>
        <p:spPr>
          <a:xfrm>
            <a:off x="2743200" y="4495800"/>
            <a:ext cx="4037810" cy="2049965"/>
          </a:xfrm>
          <a:prstGeom prst="rect">
            <a:avLst/>
          </a:prstGeom>
        </p:spPr>
      </p:pic>
    </p:spTree>
    <p:extLst>
      <p:ext uri="{BB962C8B-B14F-4D97-AF65-F5344CB8AC3E}">
        <p14:creationId xmlns:p14="http://schemas.microsoft.com/office/powerpoint/2010/main" val="2398316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r>
              <a:rPr lang="en-US" dirty="0"/>
              <a:t>of Insect </a:t>
            </a:r>
            <a:r>
              <a:rPr lang="en-US" dirty="0" smtClean="0"/>
              <a:t>Bites</a:t>
            </a:r>
            <a:endParaRPr lang="en-US" dirty="0"/>
          </a:p>
        </p:txBody>
      </p:sp>
      <p:sp>
        <p:nvSpPr>
          <p:cNvPr id="3" name="Content Placeholder 2"/>
          <p:cNvSpPr>
            <a:spLocks noGrp="1"/>
          </p:cNvSpPr>
          <p:nvPr>
            <p:ph idx="1"/>
          </p:nvPr>
        </p:nvSpPr>
        <p:spPr>
          <a:xfrm>
            <a:off x="4038599" y="1600200"/>
            <a:ext cx="4710113" cy="4525963"/>
          </a:xfrm>
        </p:spPr>
        <p:txBody>
          <a:bodyPr>
            <a:noAutofit/>
          </a:bodyPr>
          <a:lstStyle/>
          <a:p>
            <a:pPr marL="257175" indent="-257175">
              <a:buFont typeface="Arial" panose="020B0604020202020204" pitchFamily="34" charset="0"/>
              <a:buChar char="•"/>
            </a:pPr>
            <a:r>
              <a:rPr lang="en-US" sz="2000" dirty="0"/>
              <a:t>Apply calamine lotion or a baking soda paste to the area of the bite. </a:t>
            </a:r>
          </a:p>
          <a:p>
            <a:pPr marL="257175" indent="-257175">
              <a:buFont typeface="Arial" panose="020B0604020202020204" pitchFamily="34" charset="0"/>
              <a:buChar char="•"/>
            </a:pPr>
            <a:r>
              <a:rPr lang="en-US" sz="2000" dirty="0"/>
              <a:t>If the itch is severe (as with chiggers), apply nonprescription 1% hydrocortisone cream four times a day. </a:t>
            </a:r>
          </a:p>
          <a:p>
            <a:pPr marL="257175" indent="-257175">
              <a:buFont typeface="Arial" panose="020B0604020202020204" pitchFamily="34" charset="0"/>
              <a:buChar char="•"/>
            </a:pPr>
            <a:r>
              <a:rPr lang="en-US" sz="2000" dirty="0"/>
              <a:t>Do not to pick at the bites or they can become infected or leave scars.</a:t>
            </a:r>
          </a:p>
          <a:p>
            <a:pPr marL="257175" indent="-257175">
              <a:buFont typeface="Arial" panose="020B0604020202020204" pitchFamily="34" charset="0"/>
              <a:buChar char="•"/>
            </a:pPr>
            <a:r>
              <a:rPr lang="en-US" sz="2000" dirty="0"/>
              <a:t>Cold, moist compresses or ice on the area can help. </a:t>
            </a:r>
          </a:p>
          <a:p>
            <a:endParaRPr lang="en-US" sz="1800" dirty="0">
              <a:solidFill>
                <a:schemeClr val="tx2"/>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9175" y="1524000"/>
            <a:ext cx="2049885" cy="3837384"/>
          </a:xfrm>
          <a:prstGeom prst="rect">
            <a:avLst/>
          </a:prstGeom>
        </p:spPr>
      </p:pic>
    </p:spTree>
    <p:extLst>
      <p:ext uri="{BB962C8B-B14F-4D97-AF65-F5344CB8AC3E}">
        <p14:creationId xmlns:p14="http://schemas.microsoft.com/office/powerpoint/2010/main" val="319576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 Stings</a:t>
            </a:r>
            <a:endParaRPr lang="en-US" dirty="0"/>
          </a:p>
        </p:txBody>
      </p:sp>
      <p:sp>
        <p:nvSpPr>
          <p:cNvPr id="3" name="Content Placeholder 2"/>
          <p:cNvSpPr>
            <a:spLocks noGrp="1"/>
          </p:cNvSpPr>
          <p:nvPr>
            <p:ph idx="1"/>
          </p:nvPr>
        </p:nvSpPr>
        <p:spPr>
          <a:xfrm>
            <a:off x="5029199" y="1600200"/>
            <a:ext cx="3719513" cy="4525963"/>
          </a:xfrm>
        </p:spPr>
        <p:txBody>
          <a:bodyPr>
            <a:normAutofit/>
          </a:bodyPr>
          <a:lstStyle/>
          <a:p>
            <a:pPr marL="257175" indent="-257175">
              <a:buFont typeface="Arial" panose="020B0604020202020204" pitchFamily="34" charset="0"/>
              <a:buChar char="•"/>
            </a:pPr>
            <a:r>
              <a:rPr lang="en-US" sz="2000" dirty="0"/>
              <a:t>Honey bees, bumble bees, hornets, wasps, and yellow jackets can all sting. </a:t>
            </a:r>
          </a:p>
          <a:p>
            <a:pPr marL="257175" indent="-257175">
              <a:buFont typeface="Arial" panose="020B0604020202020204" pitchFamily="34" charset="0"/>
              <a:buChar char="•"/>
            </a:pPr>
            <a:r>
              <a:rPr lang="en-US" sz="2000" dirty="0"/>
              <a:t>These stings cause immediate painful red bumps. </a:t>
            </a:r>
          </a:p>
          <a:p>
            <a:pPr marL="257175" indent="-257175">
              <a:buFont typeface="Arial" panose="020B0604020202020204" pitchFamily="34" charset="0"/>
              <a:buChar char="•"/>
            </a:pPr>
            <a:r>
              <a:rPr lang="en-US" sz="2000" dirty="0"/>
              <a:t>While the pain is usually better in 2 hours, the swelling may increase for up to 24 hours. </a:t>
            </a:r>
          </a:p>
          <a:p>
            <a:endParaRPr lang="en-US" dirty="0"/>
          </a:p>
        </p:txBody>
      </p:sp>
      <p:grpSp>
        <p:nvGrpSpPr>
          <p:cNvPr id="8" name="Group 7"/>
          <p:cNvGrpSpPr/>
          <p:nvPr/>
        </p:nvGrpSpPr>
        <p:grpSpPr>
          <a:xfrm>
            <a:off x="1835150" y="1676400"/>
            <a:ext cx="3028950" cy="3455164"/>
            <a:chOff x="4648201" y="1972492"/>
            <a:chExt cx="4038600" cy="4606885"/>
          </a:xfrm>
        </p:grpSpPr>
        <p:pic>
          <p:nvPicPr>
            <p:cNvPr id="6"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48201" y="1972492"/>
              <a:ext cx="4038600" cy="26976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4648201" y="4678859"/>
              <a:ext cx="4038600" cy="1900518"/>
            </a:xfrm>
            <a:prstGeom prst="rect">
              <a:avLst/>
            </a:prstGeom>
          </p:spPr>
        </p:pic>
      </p:grpSp>
    </p:spTree>
    <p:extLst>
      <p:ext uri="{BB962C8B-B14F-4D97-AF65-F5344CB8AC3E}">
        <p14:creationId xmlns:p14="http://schemas.microsoft.com/office/powerpoint/2010/main" val="246969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r>
              <a:rPr lang="en-US" dirty="0"/>
              <a:t>of Bee </a:t>
            </a:r>
            <a:r>
              <a:rPr lang="en-US" dirty="0" smtClean="0"/>
              <a:t>Stings</a:t>
            </a:r>
            <a:endParaRPr lang="en-US" dirty="0"/>
          </a:p>
        </p:txBody>
      </p:sp>
      <p:sp>
        <p:nvSpPr>
          <p:cNvPr id="7" name="Content Placeholder 6"/>
          <p:cNvSpPr>
            <a:spLocks noGrp="1"/>
          </p:cNvSpPr>
          <p:nvPr>
            <p:ph idx="1"/>
          </p:nvPr>
        </p:nvSpPr>
        <p:spPr>
          <a:xfrm>
            <a:off x="1066800" y="1600200"/>
            <a:ext cx="4215324" cy="4525963"/>
          </a:xfrm>
        </p:spPr>
        <p:txBody>
          <a:bodyPr/>
          <a:lstStyle/>
          <a:p>
            <a:pPr marL="257175" indent="-257175">
              <a:buFont typeface="Arial" panose="020B0604020202020204" pitchFamily="34" charset="0"/>
              <a:buChar char="•"/>
            </a:pPr>
            <a:r>
              <a:rPr lang="en-US" sz="2000" dirty="0"/>
              <a:t>If you see a little black dot in the bite, the stinger is still present (this only occurs with honey bee stings).</a:t>
            </a:r>
          </a:p>
          <a:p>
            <a:pPr marL="257175" indent="-257175">
              <a:buFont typeface="Arial" panose="020B0604020202020204" pitchFamily="34" charset="0"/>
              <a:buChar char="•"/>
            </a:pPr>
            <a:r>
              <a:rPr lang="en-US" sz="2000" dirty="0"/>
              <a:t>Remove it by scraping it off with a credit card or something similar.</a:t>
            </a:r>
          </a:p>
          <a:p>
            <a:pPr marL="257175" indent="-257175">
              <a:buFont typeface="Arial" panose="020B0604020202020204" pitchFamily="34" charset="0"/>
              <a:buChar char="•"/>
            </a:pPr>
            <a:r>
              <a:rPr lang="en-US" sz="2000" dirty="0"/>
              <a:t>For persistent pain, massage with an ice cube for 10 minutes. </a:t>
            </a:r>
          </a:p>
          <a:p>
            <a:pPr marL="257175" indent="-257175">
              <a:buFont typeface="Arial" panose="020B0604020202020204" pitchFamily="34" charset="0"/>
              <a:buChar char="•"/>
            </a:pPr>
            <a:r>
              <a:rPr lang="en-US" sz="2000" dirty="0"/>
              <a:t>Give acetaminophen immediately for relief of pain and burning. </a:t>
            </a:r>
          </a:p>
          <a:p>
            <a:pPr marL="257175" indent="-257175">
              <a:buFont typeface="Arial" panose="020B0604020202020204" pitchFamily="34" charset="0"/>
              <a:buChar char="•"/>
            </a:pPr>
            <a:r>
              <a:rPr lang="en-US" sz="2000" dirty="0"/>
              <a:t>For itching, apply hydrocortisone cream.</a:t>
            </a:r>
          </a:p>
        </p:txBody>
      </p:sp>
      <p:pic>
        <p:nvPicPr>
          <p:cNvPr id="9" name="Content Placeholder 13"/>
          <p:cNvPicPr>
            <a:picLocks noChangeAspect="1"/>
          </p:cNvPicPr>
          <p:nvPr/>
        </p:nvPicPr>
        <p:blipFill rotWithShape="1">
          <a:blip r:embed="rId2">
            <a:extLst>
              <a:ext uri="{28A0092B-C50C-407E-A947-70E740481C1C}">
                <a14:useLocalDpi xmlns:a14="http://schemas.microsoft.com/office/drawing/2010/main" val="0"/>
              </a:ext>
            </a:extLst>
          </a:blip>
          <a:srcRect l="5625" r="4375"/>
          <a:stretch/>
        </p:blipFill>
        <p:spPr bwMode="auto">
          <a:xfrm>
            <a:off x="5282123" y="1634150"/>
            <a:ext cx="3657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7672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202" dirty="0" smtClean="0"/>
              <a:t>Tick</a:t>
            </a:r>
            <a:r>
              <a:rPr lang="en-US" spc="-248" dirty="0" smtClean="0"/>
              <a:t> </a:t>
            </a:r>
            <a:r>
              <a:rPr lang="en-US" spc="-126" dirty="0" smtClean="0"/>
              <a:t>Bites</a:t>
            </a:r>
            <a:endParaRPr lang="en-US" dirty="0"/>
          </a:p>
        </p:txBody>
      </p:sp>
      <p:sp>
        <p:nvSpPr>
          <p:cNvPr id="3" name="Text Placeholder 2"/>
          <p:cNvSpPr>
            <a:spLocks noGrp="1"/>
          </p:cNvSpPr>
          <p:nvPr>
            <p:ph idx="1"/>
          </p:nvPr>
        </p:nvSpPr>
        <p:spPr>
          <a:xfrm>
            <a:off x="1825625" y="1600200"/>
            <a:ext cx="4270375" cy="4525963"/>
          </a:xfrm>
        </p:spPr>
        <p:txBody>
          <a:bodyPr/>
          <a:lstStyle/>
          <a:p>
            <a:pPr marL="257175" indent="-257175">
              <a:buFont typeface="Arial" panose="020B0604020202020204" pitchFamily="34" charset="0"/>
              <a:buChar char="•"/>
            </a:pPr>
            <a:r>
              <a:rPr lang="en-US" sz="2000" dirty="0"/>
              <a:t>Can transmit Rocky Mountain spotted fever or Lyme disease.</a:t>
            </a:r>
          </a:p>
          <a:p>
            <a:pPr marL="257175" indent="-257175">
              <a:buFont typeface="Arial" panose="020B0604020202020204" pitchFamily="34" charset="0"/>
              <a:buChar char="•"/>
            </a:pPr>
            <a:r>
              <a:rPr lang="en-US" sz="2000" dirty="0"/>
              <a:t>Tick embeds its mouth parts in skin and may remain for days sucking blood.</a:t>
            </a:r>
          </a:p>
          <a:p>
            <a:endParaRPr lang="en-US" dirty="0"/>
          </a:p>
        </p:txBody>
      </p:sp>
      <p:sp>
        <p:nvSpPr>
          <p:cNvPr id="13" name="object 4"/>
          <p:cNvSpPr>
            <a:spLocks noChangeAspect="1"/>
          </p:cNvSpPr>
          <p:nvPr/>
        </p:nvSpPr>
        <p:spPr>
          <a:xfrm>
            <a:off x="6344274" y="1600200"/>
            <a:ext cx="2404439" cy="3657600"/>
          </a:xfrm>
          <a:prstGeom prst="rect">
            <a:avLst/>
          </a:prstGeom>
          <a:blipFill>
            <a:blip r:embed="rId3" cstate="print"/>
            <a:stretch>
              <a:fillRect/>
            </a:stretch>
          </a:blipFill>
        </p:spPr>
        <p:txBody>
          <a:bodyPr wrap="square" lIns="0" tIns="0" rIns="0" bIns="0" rtlCol="0"/>
          <a:lstStyle/>
          <a:p>
            <a:endParaRPr sz="1191" dirty="0"/>
          </a:p>
        </p:txBody>
      </p:sp>
    </p:spTree>
    <p:extLst>
      <p:ext uri="{BB962C8B-B14F-4D97-AF65-F5344CB8AC3E}">
        <p14:creationId xmlns:p14="http://schemas.microsoft.com/office/powerpoint/2010/main" val="3135933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Engorged Tick</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905000"/>
            <a:ext cx="4981603" cy="3162082"/>
          </a:xfrm>
          <a:prstGeom prst="rect">
            <a:avLst/>
          </a:prstGeom>
        </p:spPr>
      </p:pic>
    </p:spTree>
    <p:extLst>
      <p:ext uri="{BB962C8B-B14F-4D97-AF65-F5344CB8AC3E}">
        <p14:creationId xmlns:p14="http://schemas.microsoft.com/office/powerpoint/2010/main" val="1778275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pc="-202" dirty="0" smtClean="0"/>
              <a:t>Tick</a:t>
            </a:r>
            <a:r>
              <a:rPr lang="en-US" spc="-218" dirty="0" smtClean="0"/>
              <a:t> </a:t>
            </a:r>
            <a:r>
              <a:rPr lang="en-US" spc="-132" dirty="0" smtClean="0"/>
              <a:t>Removal</a:t>
            </a:r>
            <a:endParaRPr lang="en-US" dirty="0"/>
          </a:p>
        </p:txBody>
      </p:sp>
      <p:sp>
        <p:nvSpPr>
          <p:cNvPr id="10" name="Content Placeholder 9"/>
          <p:cNvSpPr>
            <a:spLocks noGrp="1"/>
          </p:cNvSpPr>
          <p:nvPr>
            <p:ph idx="1"/>
          </p:nvPr>
        </p:nvSpPr>
        <p:spPr>
          <a:xfrm>
            <a:off x="4648201" y="1600200"/>
            <a:ext cx="4100512" cy="4525963"/>
          </a:xfrm>
        </p:spPr>
        <p:txBody>
          <a:bodyPr>
            <a:noAutofit/>
          </a:bodyPr>
          <a:lstStyle/>
          <a:p>
            <a:pPr marL="287447" marR="82368" indent="-227351">
              <a:spcBef>
                <a:spcPts val="103"/>
              </a:spcBef>
              <a:buFont typeface="Arial"/>
              <a:buChar char="•"/>
              <a:tabLst>
                <a:tab pos="287026" algn="l"/>
                <a:tab pos="287867" algn="l"/>
              </a:tabLst>
            </a:pPr>
            <a:r>
              <a:rPr lang="en-US" altLang="en-US" sz="2000" dirty="0"/>
              <a:t>Grasp the tick’s mouthparts against the skin, using pointed tweezers. </a:t>
            </a:r>
          </a:p>
          <a:p>
            <a:pPr marL="287447" marR="82368" indent="-227351">
              <a:spcBef>
                <a:spcPts val="103"/>
              </a:spcBef>
              <a:buFont typeface="Arial"/>
              <a:buChar char="•"/>
              <a:tabLst>
                <a:tab pos="287026" algn="l"/>
                <a:tab pos="287867" algn="l"/>
              </a:tabLst>
            </a:pPr>
            <a:r>
              <a:rPr lang="en-US" altLang="en-US" sz="2000" dirty="0"/>
              <a:t>Pull steadily without twisting until you can ease the tick head straight out of the skin. </a:t>
            </a:r>
          </a:p>
          <a:p>
            <a:pPr marL="287447" marR="82368" indent="-227351">
              <a:spcBef>
                <a:spcPts val="103"/>
              </a:spcBef>
              <a:buFont typeface="Arial"/>
              <a:buChar char="•"/>
              <a:tabLst>
                <a:tab pos="287026" algn="l"/>
                <a:tab pos="287867" algn="l"/>
              </a:tabLst>
            </a:pPr>
            <a:r>
              <a:rPr lang="en-US" altLang="en-US" sz="2000" dirty="0"/>
              <a:t>DO NOT squeeze or crush the body of the tick.</a:t>
            </a:r>
          </a:p>
          <a:p>
            <a:pPr marL="287447" marR="82368" indent="-227351">
              <a:spcBef>
                <a:spcPts val="103"/>
              </a:spcBef>
              <a:buFont typeface="Arial"/>
              <a:buChar char="•"/>
              <a:tabLst>
                <a:tab pos="287026" algn="l"/>
                <a:tab pos="287867" algn="l"/>
              </a:tabLst>
            </a:pPr>
            <a:r>
              <a:rPr lang="en-US" altLang="en-US" sz="2000" dirty="0"/>
              <a:t>DO NOT apply substances such as petroleum jelly, nail polish, or a lighted match to the tick while it is attached. </a:t>
            </a:r>
          </a:p>
          <a:p>
            <a:endParaRPr lang="en-US" dirty="0"/>
          </a:p>
        </p:txBody>
      </p:sp>
      <p:grpSp>
        <p:nvGrpSpPr>
          <p:cNvPr id="2" name="Group 1"/>
          <p:cNvGrpSpPr/>
          <p:nvPr/>
        </p:nvGrpSpPr>
        <p:grpSpPr>
          <a:xfrm>
            <a:off x="1371600" y="1600200"/>
            <a:ext cx="3143250" cy="2862993"/>
            <a:chOff x="1598023" y="1363133"/>
            <a:chExt cx="4191000" cy="3817324"/>
          </a:xfrm>
        </p:grpSpPr>
        <p:pic>
          <p:nvPicPr>
            <p:cNvPr id="11" name="Content Placeholder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8023" y="1363133"/>
              <a:ext cx="4191000" cy="197326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023" y="3437457"/>
              <a:ext cx="4188823" cy="1743000"/>
            </a:xfrm>
            <a:prstGeom prst="rect">
              <a:avLst/>
            </a:prstGeom>
          </p:spPr>
        </p:pic>
      </p:grpSp>
    </p:spTree>
    <p:extLst>
      <p:ext uri="{BB962C8B-B14F-4D97-AF65-F5344CB8AC3E}">
        <p14:creationId xmlns:p14="http://schemas.microsoft.com/office/powerpoint/2010/main" val="3601833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Tick </a:t>
            </a:r>
            <a:r>
              <a:rPr lang="en-US" dirty="0"/>
              <a:t>Removal (cont</a:t>
            </a:r>
            <a:r>
              <a:rPr lang="en-US" dirty="0" smtClean="0"/>
              <a:t>.)</a:t>
            </a:r>
            <a:endParaRPr lang="en-US" dirty="0"/>
          </a:p>
        </p:txBody>
      </p:sp>
      <p:sp>
        <p:nvSpPr>
          <p:cNvPr id="4" name="Content Placeholder 3"/>
          <p:cNvSpPr>
            <a:spLocks noGrp="1"/>
          </p:cNvSpPr>
          <p:nvPr>
            <p:ph idx="1"/>
          </p:nvPr>
        </p:nvSpPr>
        <p:spPr>
          <a:xfrm>
            <a:off x="1404939" y="1600200"/>
            <a:ext cx="3852862" cy="4525963"/>
          </a:xfrm>
        </p:spPr>
        <p:txBody>
          <a:bodyPr/>
          <a:lstStyle/>
          <a:p>
            <a:pPr marL="257175" indent="-257175">
              <a:buFont typeface="Arial" panose="020B0604020202020204" pitchFamily="34" charset="0"/>
              <a:buChar char="•"/>
            </a:pPr>
            <a:r>
              <a:rPr lang="en-US" altLang="en-US" sz="2000" dirty="0"/>
              <a:t>Once you have removed the tick, wash the wound site and your hands with soap and water, and apply rubbing alcohol or antiseptic to the site.</a:t>
            </a:r>
          </a:p>
          <a:p>
            <a:pPr marL="257175" indent="-257175">
              <a:buFont typeface="Arial" panose="020B0604020202020204" pitchFamily="34" charset="0"/>
              <a:buChar char="•"/>
            </a:pPr>
            <a:r>
              <a:rPr lang="en-US" altLang="en-US" sz="2000" dirty="0"/>
              <a:t>Observe the bite over the next two weeks for any signs of an expanding red rash or flu-like symptoms (Lyme Disease). </a:t>
            </a:r>
          </a:p>
        </p:txBody>
      </p:sp>
      <p:sp>
        <p:nvSpPr>
          <p:cNvPr id="15" name="TextBox 14"/>
          <p:cNvSpPr txBox="1"/>
          <p:nvPr/>
        </p:nvSpPr>
        <p:spPr>
          <a:xfrm>
            <a:off x="5932009" y="5833611"/>
            <a:ext cx="2343150" cy="323165"/>
          </a:xfrm>
          <a:prstGeom prst="rect">
            <a:avLst/>
          </a:prstGeom>
          <a:noFill/>
        </p:spPr>
        <p:txBody>
          <a:bodyPr wrap="square" rtlCol="0">
            <a:spAutoFit/>
          </a:bodyPr>
          <a:lstStyle/>
          <a:p>
            <a:pPr algn="ctr"/>
            <a:r>
              <a:rPr lang="en-US" sz="1500" b="1" dirty="0"/>
              <a:t>Lyme Disease Rash</a:t>
            </a:r>
          </a:p>
        </p:txBody>
      </p:sp>
      <p:pic>
        <p:nvPicPr>
          <p:cNvPr id="9" name="Content Placeholder 1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410200" y="1600199"/>
            <a:ext cx="3520379"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4402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Poisonous Plants</a:t>
            </a:r>
            <a:endParaRPr lang="en-US" dirty="0"/>
          </a:p>
        </p:txBody>
      </p:sp>
      <p:pic>
        <p:nvPicPr>
          <p:cNvPr id="9" name="Content Placeholder 8" descr="PoisonPlants.jpg"/>
          <p:cNvPicPr>
            <a:picLocks noGrp="1" noChangeAspect="1"/>
          </p:cNvPicPr>
          <p:nvPr>
            <p:ph idx="1"/>
          </p:nvPr>
        </p:nvPicPr>
        <p:blipFill>
          <a:blip r:embed="rId2" cstate="print">
            <a:clrChange>
              <a:clrFrom>
                <a:srgbClr val="FFFFFF"/>
              </a:clrFrom>
              <a:clrTo>
                <a:srgbClr val="FFFFFF">
                  <a:alpha val="0"/>
                </a:srgbClr>
              </a:clrTo>
            </a:clrChange>
          </a:blip>
          <a:stretch>
            <a:fillRect/>
          </a:stretch>
        </p:blipFill>
        <p:spPr>
          <a:xfrm>
            <a:off x="2438399" y="1905000"/>
            <a:ext cx="5029200" cy="4023360"/>
          </a:xfrm>
        </p:spPr>
      </p:pic>
      <p:sp>
        <p:nvSpPr>
          <p:cNvPr id="10" name="TextBox 9"/>
          <p:cNvSpPr txBox="1"/>
          <p:nvPr/>
        </p:nvSpPr>
        <p:spPr>
          <a:xfrm>
            <a:off x="2100262" y="1326177"/>
            <a:ext cx="5705475" cy="400110"/>
          </a:xfrm>
          <a:prstGeom prst="rect">
            <a:avLst/>
          </a:prstGeom>
          <a:noFill/>
        </p:spPr>
        <p:txBody>
          <a:bodyPr wrap="square" rtlCol="0">
            <a:spAutoFit/>
          </a:bodyPr>
          <a:lstStyle/>
          <a:p>
            <a:pPr algn="ctr"/>
            <a:r>
              <a:rPr lang="en-US" sz="2000" dirty="0" smtClean="0"/>
              <a:t>Can you identify and name them in nature?</a:t>
            </a:r>
            <a:endParaRPr lang="en-US" sz="2000" dirty="0"/>
          </a:p>
        </p:txBody>
      </p:sp>
    </p:spTree>
    <p:extLst>
      <p:ext uri="{BB962C8B-B14F-4D97-AF65-F5344CB8AC3E}">
        <p14:creationId xmlns:p14="http://schemas.microsoft.com/office/powerpoint/2010/main" val="2969774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723900"/>
          </a:xfrm>
        </p:spPr>
        <p:txBody>
          <a:bodyPr/>
          <a:lstStyle/>
          <a:p>
            <a:r>
              <a:rPr lang="en-US" altLang="en-US" sz="2800" dirty="0" smtClean="0">
                <a:solidFill>
                  <a:schemeClr val="tx1"/>
                </a:solidFill>
              </a:rPr>
              <a:t>Orienteering Merit Badge Requirements</a:t>
            </a:r>
            <a:endParaRPr lang="en-US" altLang="en-US" sz="2800" dirty="0">
              <a:solidFill>
                <a:schemeClr val="tx1"/>
              </a:solidFill>
            </a:endParaRPr>
          </a:p>
        </p:txBody>
      </p:sp>
      <p:sp>
        <p:nvSpPr>
          <p:cNvPr id="114691" name="Rectangle 3"/>
          <p:cNvSpPr>
            <a:spLocks noGrp="1" noChangeArrowheads="1"/>
          </p:cNvSpPr>
          <p:nvPr>
            <p:ph type="body" idx="1"/>
          </p:nvPr>
        </p:nvSpPr>
        <p:spPr>
          <a:xfrm>
            <a:off x="1919288" y="1052513"/>
            <a:ext cx="7116762" cy="5616575"/>
          </a:xfrm>
        </p:spPr>
        <p:txBody>
          <a:bodyPr/>
          <a:lstStyle/>
          <a:p>
            <a:pPr>
              <a:buFont typeface="+mj-lt"/>
              <a:buAutoNum type="arabicPeriod" startAt="4"/>
            </a:pPr>
            <a:r>
              <a:rPr lang="en-US" sz="1800" dirty="0" smtClean="0"/>
              <a:t>Do </a:t>
            </a:r>
            <a:r>
              <a:rPr lang="en-US" sz="1800" dirty="0"/>
              <a:t>the following:</a:t>
            </a:r>
          </a:p>
          <a:p>
            <a:pPr lvl="1">
              <a:buFont typeface="+mj-lt"/>
              <a:buAutoNum type="alphaLcPeriod"/>
            </a:pPr>
            <a:r>
              <a:rPr lang="en-US" sz="1400" b="0" dirty="0"/>
              <a:t>Explain how a topographic map shows terrain features. Point out and name five terrain features on a map and in the field.</a:t>
            </a:r>
          </a:p>
          <a:p>
            <a:pPr lvl="1">
              <a:buFont typeface="+mj-lt"/>
              <a:buAutoNum type="alphaLcPeriod"/>
            </a:pPr>
            <a:r>
              <a:rPr lang="en-US" sz="1400" b="0" dirty="0"/>
              <a:t>Point out and name 10 symbols on a topographic map.</a:t>
            </a:r>
          </a:p>
          <a:p>
            <a:pPr lvl="1">
              <a:buFont typeface="+mj-lt"/>
              <a:buAutoNum type="alphaLcPeriod"/>
            </a:pPr>
            <a:r>
              <a:rPr lang="en-US" sz="1400" b="0" dirty="0"/>
              <a:t>Explain the meaning of </a:t>
            </a:r>
            <a:r>
              <a:rPr lang="en-US" sz="1400" b="0" i="1" dirty="0"/>
              <a:t>declination</a:t>
            </a:r>
            <a:r>
              <a:rPr lang="en-US" sz="1400" b="0" dirty="0"/>
              <a:t>. Tell why you must consider declination when using map and compass together. </a:t>
            </a:r>
          </a:p>
          <a:p>
            <a:pPr lvl="1">
              <a:buFont typeface="+mj-lt"/>
              <a:buAutoNum type="alphaLcPeriod"/>
            </a:pPr>
            <a:r>
              <a:rPr lang="en-US" sz="1400" b="0" dirty="0"/>
              <a:t>Show a topographic map with magnetic north-south lines. </a:t>
            </a:r>
          </a:p>
          <a:p>
            <a:pPr lvl="1">
              <a:buFont typeface="+mj-lt"/>
              <a:buAutoNum type="alphaLcPeriod"/>
            </a:pPr>
            <a:r>
              <a:rPr lang="en-US" sz="1400" b="0" dirty="0"/>
              <a:t>Show how to measure distances using an orienteering compass.</a:t>
            </a:r>
          </a:p>
          <a:p>
            <a:pPr lvl="1">
              <a:buFont typeface="+mj-lt"/>
              <a:buAutoNum type="alphaLcPeriod"/>
            </a:pPr>
            <a:r>
              <a:rPr lang="en-US" sz="1400" b="0" dirty="0"/>
              <a:t>Show how to orient a map using a compass.</a:t>
            </a:r>
          </a:p>
          <a:p>
            <a:pPr>
              <a:buFont typeface="+mj-lt"/>
              <a:buAutoNum type="arabicPeriod" startAt="4"/>
            </a:pPr>
            <a:r>
              <a:rPr lang="en-US" sz="1800" dirty="0"/>
              <a:t>Set up a 100-meter pace course. Determine your walking and running pace for 100 meters. Tell why it is important to pace-count</a:t>
            </a:r>
            <a:r>
              <a:rPr lang="en-US" sz="1800" dirty="0" smtClean="0"/>
              <a:t>.</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extLst>
      <p:ext uri="{BB962C8B-B14F-4D97-AF65-F5344CB8AC3E}">
        <p14:creationId xmlns:p14="http://schemas.microsoft.com/office/powerpoint/2010/main" val="2611461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Identify Local Poisonous Plants</a:t>
            </a:r>
            <a:endParaRPr lang="en-US" dirty="0"/>
          </a:p>
        </p:txBody>
      </p:sp>
      <p:sp>
        <p:nvSpPr>
          <p:cNvPr id="7" name="Content Placeholder 6"/>
          <p:cNvSpPr>
            <a:spLocks noGrp="1"/>
          </p:cNvSpPr>
          <p:nvPr>
            <p:ph idx="1"/>
          </p:nvPr>
        </p:nvSpPr>
        <p:spPr>
          <a:xfrm>
            <a:off x="457200" y="1676400"/>
            <a:ext cx="4118067" cy="4857750"/>
          </a:xfrm>
        </p:spPr>
        <p:txBody>
          <a:bodyPr>
            <a:normAutofit/>
          </a:bodyPr>
          <a:lstStyle/>
          <a:p>
            <a:r>
              <a:rPr lang="en-US" sz="2000" dirty="0" smtClean="0"/>
              <a:t>Virginia Creeper is sometimes mistaken for poison ivy.</a:t>
            </a:r>
          </a:p>
          <a:p>
            <a:r>
              <a:rPr lang="en-US" sz="2000" dirty="0" smtClean="0"/>
              <a:t>The leaves and vines on the left are Virginia Creeper and those on the right are Poison Ivy.</a:t>
            </a:r>
            <a:endParaRPr lang="en-US" sz="2000" dirty="0"/>
          </a:p>
        </p:txBody>
      </p:sp>
      <p:pic>
        <p:nvPicPr>
          <p:cNvPr id="10" name="Content Placeholder 9"/>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4648200" y="1385146"/>
            <a:ext cx="4038600" cy="273685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4191000"/>
            <a:ext cx="1752417" cy="21029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867" y="4191000"/>
            <a:ext cx="2151933" cy="1613950"/>
          </a:xfrm>
          <a:prstGeom prst="rect">
            <a:avLst/>
          </a:prstGeom>
        </p:spPr>
      </p:pic>
    </p:spTree>
    <p:extLst>
      <p:ext uri="{BB962C8B-B14F-4D97-AF65-F5344CB8AC3E}">
        <p14:creationId xmlns:p14="http://schemas.microsoft.com/office/powerpoint/2010/main" val="365714686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Poison Ivy Rash</a:t>
            </a:r>
            <a:endParaRPr lang="en-US" dirty="0"/>
          </a:p>
        </p:txBody>
      </p:sp>
      <p:pic>
        <p:nvPicPr>
          <p:cNvPr id="13" name="Content Placeholder 12" descr="PoisonIvyRash2.jpg"/>
          <p:cNvPicPr>
            <a:picLocks noGrp="1" noChangeAspect="1"/>
          </p:cNvPicPr>
          <p:nvPr>
            <p:ph idx="1"/>
          </p:nvPr>
        </p:nvPicPr>
        <p:blipFill>
          <a:blip r:embed="rId2" cstate="print"/>
          <a:stretch>
            <a:fillRect/>
          </a:stretch>
        </p:blipFill>
        <p:spPr>
          <a:xfrm>
            <a:off x="457200" y="1853671"/>
            <a:ext cx="5308198" cy="3483505"/>
          </a:xfrm>
        </p:spPr>
      </p:pic>
      <p:pic>
        <p:nvPicPr>
          <p:cNvPr id="12" name="Content Placeholder 11" descr="PoisonIvyRash1.jpg"/>
          <p:cNvPicPr>
            <a:picLocks noGrp="1" noChangeAspect="1"/>
          </p:cNvPicPr>
          <p:nvPr>
            <p:ph sz="half" idx="4294967295"/>
          </p:nvPr>
        </p:nvPicPr>
        <p:blipFill>
          <a:blip r:embed="rId3" cstate="print"/>
          <a:stretch>
            <a:fillRect/>
          </a:stretch>
        </p:blipFill>
        <p:spPr>
          <a:xfrm>
            <a:off x="6099175" y="1853670"/>
            <a:ext cx="2613029" cy="3483505"/>
          </a:xfrm>
        </p:spPr>
      </p:pic>
      <p:sp>
        <p:nvSpPr>
          <p:cNvPr id="4" name="TextBox 3"/>
          <p:cNvSpPr txBox="1"/>
          <p:nvPr/>
        </p:nvSpPr>
        <p:spPr>
          <a:xfrm>
            <a:off x="1563883" y="1453560"/>
            <a:ext cx="3094831" cy="369332"/>
          </a:xfrm>
          <a:prstGeom prst="rect">
            <a:avLst/>
          </a:prstGeom>
          <a:noFill/>
        </p:spPr>
        <p:txBody>
          <a:bodyPr wrap="square" rtlCol="0">
            <a:spAutoFit/>
          </a:bodyPr>
          <a:lstStyle/>
          <a:p>
            <a:pPr algn="ctr"/>
            <a:r>
              <a:rPr lang="en-US" dirty="0" smtClean="0"/>
              <a:t>Average Case</a:t>
            </a:r>
            <a:endParaRPr lang="en-US" dirty="0"/>
          </a:p>
        </p:txBody>
      </p:sp>
      <p:sp>
        <p:nvSpPr>
          <p:cNvPr id="5" name="TextBox 4"/>
          <p:cNvSpPr txBox="1"/>
          <p:nvPr/>
        </p:nvSpPr>
        <p:spPr>
          <a:xfrm>
            <a:off x="6124381" y="1476345"/>
            <a:ext cx="2587823" cy="369332"/>
          </a:xfrm>
          <a:prstGeom prst="rect">
            <a:avLst/>
          </a:prstGeom>
          <a:noFill/>
        </p:spPr>
        <p:txBody>
          <a:bodyPr wrap="square" rtlCol="0">
            <a:spAutoFit/>
          </a:bodyPr>
          <a:lstStyle/>
          <a:p>
            <a:pPr algn="ctr"/>
            <a:r>
              <a:rPr lang="en-US" dirty="0" smtClean="0"/>
              <a:t>Severe Case</a:t>
            </a:r>
            <a:endParaRPr lang="en-US" dirty="0"/>
          </a:p>
        </p:txBody>
      </p:sp>
    </p:spTree>
    <p:extLst>
      <p:ext uri="{BB962C8B-B14F-4D97-AF65-F5344CB8AC3E}">
        <p14:creationId xmlns:p14="http://schemas.microsoft.com/office/powerpoint/2010/main" val="1237148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Treating Poison Ivy Exposures</a:t>
            </a:r>
            <a:endParaRPr lang="en-US" dirty="0"/>
          </a:p>
        </p:txBody>
      </p:sp>
      <p:sp>
        <p:nvSpPr>
          <p:cNvPr id="3" name="Content Placeholder 2"/>
          <p:cNvSpPr>
            <a:spLocks noGrp="1"/>
          </p:cNvSpPr>
          <p:nvPr>
            <p:ph idx="1"/>
          </p:nvPr>
        </p:nvSpPr>
        <p:spPr>
          <a:xfrm>
            <a:off x="1825625" y="1600200"/>
            <a:ext cx="4727575" cy="4525963"/>
          </a:xfrm>
        </p:spPr>
        <p:txBody>
          <a:bodyPr>
            <a:noAutofit/>
          </a:bodyPr>
          <a:lstStyle/>
          <a:p>
            <a:r>
              <a:rPr lang="en-US" sz="2000" dirty="0" smtClean="0"/>
              <a:t>If you are exposed you should quickly (within 10 minutes):</a:t>
            </a:r>
          </a:p>
          <a:p>
            <a:pPr lvl="3"/>
            <a:r>
              <a:rPr lang="en-US" sz="1600" dirty="0" smtClean="0"/>
              <a:t>Clean exposed areas with rubbing alcohol. </a:t>
            </a:r>
          </a:p>
          <a:p>
            <a:pPr lvl="3"/>
            <a:r>
              <a:rPr lang="en-US" sz="1600" dirty="0" smtClean="0"/>
              <a:t>Wash the exposed areas with water only first. </a:t>
            </a:r>
          </a:p>
          <a:p>
            <a:pPr lvl="3"/>
            <a:r>
              <a:rPr lang="en-US" sz="1600" dirty="0" smtClean="0"/>
              <a:t>Then take a shower with soap and warm water.  </a:t>
            </a:r>
          </a:p>
          <a:p>
            <a:r>
              <a:rPr lang="en-US" sz="2000" dirty="0" smtClean="0"/>
              <a:t>Tecnu is a poison oak and ivy scrub that removes urushiol. </a:t>
            </a:r>
          </a:p>
          <a:p>
            <a:r>
              <a:rPr lang="en-US" sz="2000" dirty="0" smtClean="0"/>
              <a:t>Unfortunately, if you wait more than 10 minutes, the urushiol will likely stay on your skin and trigger the poison ivy rash. </a:t>
            </a:r>
          </a:p>
        </p:txBody>
      </p:sp>
      <p:pic>
        <p:nvPicPr>
          <p:cNvPr id="6"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705600" y="1646237"/>
            <a:ext cx="2292350" cy="4433888"/>
          </a:xfrm>
        </p:spPr>
      </p:pic>
    </p:spTree>
    <p:extLst>
      <p:ext uri="{BB962C8B-B14F-4D97-AF65-F5344CB8AC3E}">
        <p14:creationId xmlns:p14="http://schemas.microsoft.com/office/powerpoint/2010/main" val="6944708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Preventing Poison Ivy</a:t>
            </a:r>
            <a:endParaRPr lang="en-US" dirty="0"/>
          </a:p>
        </p:txBody>
      </p:sp>
      <p:sp>
        <p:nvSpPr>
          <p:cNvPr id="3" name="Content Placeholder 2"/>
          <p:cNvSpPr>
            <a:spLocks noGrp="1"/>
          </p:cNvSpPr>
          <p:nvPr>
            <p:ph idx="1"/>
          </p:nvPr>
        </p:nvSpPr>
        <p:spPr>
          <a:xfrm>
            <a:off x="1825625" y="1600200"/>
            <a:ext cx="3736975" cy="4525963"/>
          </a:xfrm>
        </p:spPr>
        <p:txBody>
          <a:bodyPr>
            <a:noAutofit/>
          </a:bodyPr>
          <a:lstStyle/>
          <a:p>
            <a:r>
              <a:rPr lang="en-US" sz="2000" dirty="0" smtClean="0"/>
              <a:t>The best way to prevent Poison Ivy is learn to identify it and then avoid it!</a:t>
            </a:r>
          </a:p>
          <a:p>
            <a:r>
              <a:rPr lang="en-US" sz="2000" dirty="0" smtClean="0"/>
              <a:t>You can avoid a poison ivy rash by:</a:t>
            </a:r>
          </a:p>
          <a:p>
            <a:pPr lvl="1"/>
            <a:r>
              <a:rPr lang="en-US" sz="1600" b="0" dirty="0" smtClean="0"/>
              <a:t>Wearing long pants and a shirt with long sleeves.</a:t>
            </a:r>
          </a:p>
          <a:p>
            <a:pPr lvl="1"/>
            <a:r>
              <a:rPr lang="en-US" sz="1600" b="0" dirty="0" smtClean="0"/>
              <a:t>Boots and gloves when your most at risk, especially when playing in wooden areas, around lakes, or going on hikes.</a:t>
            </a:r>
          </a:p>
          <a:p>
            <a:pPr lvl="1"/>
            <a:r>
              <a:rPr lang="en-US" sz="1600" b="0" dirty="0" smtClean="0"/>
              <a:t>Apply Ivy-Block to exposed skin. </a:t>
            </a:r>
          </a:p>
        </p:txBody>
      </p:sp>
      <p:pic>
        <p:nvPicPr>
          <p:cNvPr id="6" name="Content Placeholder 5"/>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10476"/>
          <a:stretch/>
        </p:blipFill>
        <p:spPr>
          <a:xfrm>
            <a:off x="5597305" y="1600200"/>
            <a:ext cx="3425982" cy="3826871"/>
          </a:xfrm>
        </p:spPr>
      </p:pic>
    </p:spTree>
    <p:extLst>
      <p:ext uri="{BB962C8B-B14F-4D97-AF65-F5344CB8AC3E}">
        <p14:creationId xmlns:p14="http://schemas.microsoft.com/office/powerpoint/2010/main" val="6595829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Poisonous Snakebite</a:t>
            </a:r>
            <a:endParaRPr lang="en-US" dirty="0"/>
          </a:p>
        </p:txBody>
      </p:sp>
      <p:sp>
        <p:nvSpPr>
          <p:cNvPr id="3" name="Content Placeholder 2"/>
          <p:cNvSpPr>
            <a:spLocks noGrp="1"/>
          </p:cNvSpPr>
          <p:nvPr>
            <p:ph idx="1"/>
          </p:nvPr>
        </p:nvSpPr>
        <p:spPr>
          <a:xfrm>
            <a:off x="1825625" y="1417638"/>
            <a:ext cx="4659972" cy="4708525"/>
          </a:xfrm>
        </p:spPr>
        <p:txBody>
          <a:bodyPr>
            <a:noAutofit/>
          </a:bodyPr>
          <a:lstStyle/>
          <a:p>
            <a:pPr marL="257175" indent="-257175">
              <a:buFont typeface="Arial" panose="020B0604020202020204" pitchFamily="34" charset="0"/>
              <a:buChar char="•"/>
            </a:pPr>
            <a:r>
              <a:rPr lang="en-US" sz="2000" dirty="0"/>
              <a:t>In the U.S. the poisonous snakes are rattlesnakes, copperheads, cottonmouths, and coral snakes. </a:t>
            </a:r>
          </a:p>
          <a:p>
            <a:pPr marL="257175" indent="-257175">
              <a:buFont typeface="Arial" panose="020B0604020202020204" pitchFamily="34" charset="0"/>
              <a:buChar char="•"/>
            </a:pPr>
            <a:r>
              <a:rPr lang="en-US" sz="2000" dirty="0"/>
              <a:t>Currently about 8,000 people per year in the U.S. are bitten by a poisonous snake, of which about 6 will die. </a:t>
            </a:r>
          </a:p>
          <a:p>
            <a:endParaRPr lang="en-US" sz="2000" dirty="0"/>
          </a:p>
        </p:txBody>
      </p:sp>
      <p:grpSp>
        <p:nvGrpSpPr>
          <p:cNvPr id="11" name="Group 10"/>
          <p:cNvGrpSpPr/>
          <p:nvPr/>
        </p:nvGrpSpPr>
        <p:grpSpPr>
          <a:xfrm>
            <a:off x="6892925" y="1200150"/>
            <a:ext cx="2000250" cy="5143500"/>
            <a:chOff x="5108667" y="10887"/>
            <a:chExt cx="2550888" cy="667509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3021" y="10887"/>
              <a:ext cx="2546533" cy="16472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667" y="1637937"/>
              <a:ext cx="2550887" cy="172966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0845" y="3367599"/>
              <a:ext cx="2548710" cy="169999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667" y="5067590"/>
              <a:ext cx="2550887" cy="1618388"/>
            </a:xfrm>
            <a:prstGeom prst="rect">
              <a:avLst/>
            </a:prstGeom>
          </p:spPr>
        </p:pic>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9661" y="3837726"/>
            <a:ext cx="3771899" cy="2517743"/>
          </a:xfrm>
          <a:prstGeom prst="rect">
            <a:avLst/>
          </a:prstGeom>
        </p:spPr>
      </p:pic>
    </p:spTree>
    <p:extLst>
      <p:ext uri="{BB962C8B-B14F-4D97-AF65-F5344CB8AC3E}">
        <p14:creationId xmlns:p14="http://schemas.microsoft.com/office/powerpoint/2010/main" val="205655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First </a:t>
            </a:r>
            <a:r>
              <a:rPr lang="en-US" dirty="0"/>
              <a:t>Aid for Poisonous Snake </a:t>
            </a:r>
            <a:r>
              <a:rPr lang="en-US" dirty="0" smtClean="0"/>
              <a:t>Bites</a:t>
            </a:r>
            <a:endParaRPr lang="en-US" dirty="0"/>
          </a:p>
        </p:txBody>
      </p:sp>
      <p:sp>
        <p:nvSpPr>
          <p:cNvPr id="6" name="Content Placeholder 5"/>
          <p:cNvSpPr>
            <a:spLocks noGrp="1"/>
          </p:cNvSpPr>
          <p:nvPr>
            <p:ph idx="1"/>
          </p:nvPr>
        </p:nvSpPr>
        <p:spPr>
          <a:xfrm>
            <a:off x="1825625" y="1371600"/>
            <a:ext cx="5129556" cy="5349875"/>
          </a:xfrm>
        </p:spPr>
        <p:txBody>
          <a:bodyPr>
            <a:noAutofit/>
          </a:bodyPr>
          <a:lstStyle/>
          <a:p>
            <a:pPr marL="257175" indent="-257175">
              <a:buFont typeface="Arial" panose="020B0604020202020204" pitchFamily="34" charset="0"/>
              <a:buChar char="•"/>
            </a:pPr>
            <a:r>
              <a:rPr lang="en-US" sz="2000" dirty="0"/>
              <a:t>Have victim lie down and stay calm. </a:t>
            </a:r>
          </a:p>
          <a:p>
            <a:pPr marL="257175" indent="-257175">
              <a:buFont typeface="Arial" panose="020B0604020202020204" pitchFamily="34" charset="0"/>
              <a:buChar char="•"/>
            </a:pPr>
            <a:r>
              <a:rPr lang="en-US" sz="2000" dirty="0"/>
              <a:t>Keep bitten area immobile and below level of heart.</a:t>
            </a:r>
          </a:p>
          <a:p>
            <a:pPr marL="257175" indent="-257175">
              <a:buFont typeface="Arial" panose="020B0604020202020204" pitchFamily="34" charset="0"/>
              <a:buChar char="•"/>
            </a:pPr>
            <a:r>
              <a:rPr lang="en-US" sz="2000" dirty="0"/>
              <a:t>Call 911.</a:t>
            </a:r>
          </a:p>
          <a:p>
            <a:pPr marL="257175" indent="-257175">
              <a:buFont typeface="Arial" panose="020B0604020202020204" pitchFamily="34" charset="0"/>
              <a:buChar char="•"/>
            </a:pPr>
            <a:r>
              <a:rPr lang="en-US" sz="2000" dirty="0"/>
              <a:t>Wash bite wound with soap and water.</a:t>
            </a:r>
          </a:p>
          <a:p>
            <a:pPr marL="257175" indent="-257175">
              <a:buFont typeface="Arial" panose="020B0604020202020204" pitchFamily="34" charset="0"/>
              <a:buChar char="•"/>
            </a:pPr>
            <a:r>
              <a:rPr lang="en-US" sz="2000" dirty="0"/>
              <a:t>Remove jewelry or tight clothing before swelling.</a:t>
            </a:r>
          </a:p>
          <a:p>
            <a:pPr marL="257175" indent="-257175">
              <a:buFont typeface="Arial" panose="020B0604020202020204" pitchFamily="34" charset="0"/>
              <a:buChar char="•"/>
            </a:pPr>
            <a:r>
              <a:rPr lang="en-US" sz="2000" dirty="0"/>
              <a:t>Do not try to catch snake but note appearance.</a:t>
            </a:r>
          </a:p>
          <a:p>
            <a:pPr marL="257175" indent="-257175">
              <a:buFont typeface="Arial" panose="020B0604020202020204" pitchFamily="34" charset="0"/>
              <a:buChar char="•"/>
            </a:pPr>
            <a:r>
              <a:rPr lang="en-US" sz="2000" dirty="0"/>
              <a:t>If possible, wrap entire extremity with elastic (compression) bandage to slow spread of venom.</a:t>
            </a:r>
          </a:p>
          <a:p>
            <a:pPr marL="257175" indent="-257175">
              <a:buFont typeface="Arial" panose="020B0604020202020204" pitchFamily="34" charset="0"/>
              <a:buChar char="•"/>
            </a:pPr>
            <a:r>
              <a:rPr lang="en-US" sz="2000" dirty="0"/>
              <a:t>Do not use a tourniquet.</a:t>
            </a:r>
          </a:p>
          <a:p>
            <a:pPr marL="257175" indent="-257175">
              <a:buFont typeface="Arial" panose="020B0604020202020204" pitchFamily="34" charset="0"/>
              <a:buChar char="•"/>
            </a:pPr>
            <a:r>
              <a:rPr lang="en-US" sz="2000" dirty="0"/>
              <a:t>Do not cut wound open to try to drain or suck venom out. </a:t>
            </a:r>
          </a:p>
          <a:p>
            <a:pPr marL="7985" marR="3362">
              <a:spcBef>
                <a:spcPts val="66"/>
              </a:spcBef>
              <a:tabLst>
                <a:tab pos="411418" algn="l"/>
                <a:tab pos="412259" algn="l"/>
              </a:tabLst>
            </a:pPr>
            <a:endParaRPr lang="en-US" sz="2000" spc="-76" dirty="0">
              <a:cs typeface="Trebuchet MS"/>
            </a:endParaRPr>
          </a:p>
        </p:txBody>
      </p:sp>
      <p:grpSp>
        <p:nvGrpSpPr>
          <p:cNvPr id="7" name="Group 6"/>
          <p:cNvGrpSpPr>
            <a:grpSpLocks noChangeAspect="1"/>
          </p:cNvGrpSpPr>
          <p:nvPr/>
        </p:nvGrpSpPr>
        <p:grpSpPr>
          <a:xfrm>
            <a:off x="6781800" y="1417638"/>
            <a:ext cx="2076451" cy="4668040"/>
            <a:chOff x="377672" y="93401"/>
            <a:chExt cx="2899299" cy="6517874"/>
          </a:xfrm>
        </p:grpSpPr>
        <p:pic>
          <p:nvPicPr>
            <p:cNvPr id="2" name="Picture 1"/>
            <p:cNvPicPr>
              <a:picLocks noChangeAspect="1"/>
            </p:cNvPicPr>
            <p:nvPr/>
          </p:nvPicPr>
          <p:blipFill>
            <a:blip r:embed="rId2"/>
            <a:stretch>
              <a:fillRect/>
            </a:stretch>
          </p:blipFill>
          <p:spPr>
            <a:xfrm>
              <a:off x="377672" y="4439575"/>
              <a:ext cx="2895600" cy="2171700"/>
            </a:xfrm>
            <a:prstGeom prst="rect">
              <a:avLst/>
            </a:prstGeom>
          </p:spPr>
        </p:pic>
        <p:pic>
          <p:nvPicPr>
            <p:cNvPr id="3" name="Picture 2"/>
            <p:cNvPicPr>
              <a:picLocks noChangeAspect="1"/>
            </p:cNvPicPr>
            <p:nvPr/>
          </p:nvPicPr>
          <p:blipFill>
            <a:blip r:embed="rId3"/>
            <a:stretch>
              <a:fillRect/>
            </a:stretch>
          </p:blipFill>
          <p:spPr>
            <a:xfrm>
              <a:off x="377672" y="2265101"/>
              <a:ext cx="2899299" cy="2174474"/>
            </a:xfrm>
            <a:prstGeom prst="rect">
              <a:avLst/>
            </a:prstGeom>
          </p:spPr>
        </p:pic>
        <p:pic>
          <p:nvPicPr>
            <p:cNvPr id="5" name="Picture 4"/>
            <p:cNvPicPr>
              <a:picLocks noChangeAspect="1"/>
            </p:cNvPicPr>
            <p:nvPr/>
          </p:nvPicPr>
          <p:blipFill>
            <a:blip r:embed="rId4"/>
            <a:stretch>
              <a:fillRect/>
            </a:stretch>
          </p:blipFill>
          <p:spPr>
            <a:xfrm>
              <a:off x="377672" y="93401"/>
              <a:ext cx="2895600" cy="2171700"/>
            </a:xfrm>
            <a:prstGeom prst="rect">
              <a:avLst/>
            </a:prstGeom>
          </p:spPr>
        </p:pic>
      </p:grpSp>
    </p:spTree>
    <p:extLst>
      <p:ext uri="{BB962C8B-B14F-4D97-AF65-F5344CB8AC3E}">
        <p14:creationId xmlns:p14="http://schemas.microsoft.com/office/powerpoint/2010/main" val="1064559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2</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2000" dirty="0"/>
              <a:t>Explain what orienteering 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3" name="Picture 2"/>
          <p:cNvPicPr>
            <a:picLocks noChangeAspect="1"/>
          </p:cNvPicPr>
          <p:nvPr/>
        </p:nvPicPr>
        <p:blipFill>
          <a:blip r:embed="rId3"/>
          <a:stretch>
            <a:fillRect/>
          </a:stretch>
        </p:blipFill>
        <p:spPr>
          <a:xfrm>
            <a:off x="2882900" y="2432844"/>
            <a:ext cx="3810000" cy="2857500"/>
          </a:xfrm>
          <a:prstGeom prst="rect">
            <a:avLst/>
          </a:prstGeom>
        </p:spPr>
      </p:pic>
    </p:spTree>
    <p:extLst>
      <p:ext uri="{BB962C8B-B14F-4D97-AF65-F5344CB8AC3E}">
        <p14:creationId xmlns:p14="http://schemas.microsoft.com/office/powerpoint/2010/main" val="31138601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Orienteering</a:t>
            </a:r>
            <a:endParaRPr lang="en-US" dirty="0"/>
          </a:p>
        </p:txBody>
      </p:sp>
      <p:sp>
        <p:nvSpPr>
          <p:cNvPr id="3" name="Content Placeholder 2"/>
          <p:cNvSpPr>
            <a:spLocks noGrp="1"/>
          </p:cNvSpPr>
          <p:nvPr>
            <p:ph idx="1"/>
          </p:nvPr>
        </p:nvSpPr>
        <p:spPr/>
        <p:txBody>
          <a:bodyPr/>
          <a:lstStyle/>
          <a:p>
            <a:r>
              <a:rPr lang="en-US" sz="2000" dirty="0" smtClean="0"/>
              <a:t>Orienteering is a cross-country race </a:t>
            </a:r>
            <a:r>
              <a:rPr lang="en-US" sz="2000" dirty="0"/>
              <a:t>in </a:t>
            </a:r>
            <a:r>
              <a:rPr lang="en-US" sz="2000" dirty="0" smtClean="0"/>
              <a:t>which participants use a </a:t>
            </a:r>
            <a:r>
              <a:rPr lang="en-US" sz="2000" dirty="0"/>
              <a:t>highly </a:t>
            </a:r>
            <a:r>
              <a:rPr lang="en-US" sz="2000" dirty="0" smtClean="0"/>
              <a:t>detailed map </a:t>
            </a:r>
            <a:r>
              <a:rPr lang="en-US" sz="2000" dirty="0"/>
              <a:t>and </a:t>
            </a:r>
            <a:r>
              <a:rPr lang="en-US" sz="2000" dirty="0" smtClean="0"/>
              <a:t>a compass to navigate their way between checkpoints along an unfamiliar </a:t>
            </a:r>
            <a:r>
              <a:rPr lang="en-US" sz="2000" dirty="0"/>
              <a:t>course.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362200"/>
            <a:ext cx="5791200" cy="3864310"/>
          </a:xfrm>
          <a:prstGeom prst="rect">
            <a:avLst/>
          </a:prstGeom>
        </p:spPr>
      </p:pic>
    </p:spTree>
    <p:extLst>
      <p:ext uri="{BB962C8B-B14F-4D97-AF65-F5344CB8AC3E}">
        <p14:creationId xmlns:p14="http://schemas.microsoft.com/office/powerpoint/2010/main" val="2053779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3</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the following:</a:t>
            </a:r>
          </a:p>
          <a:p>
            <a:pPr lvl="1">
              <a:buFont typeface="+mj-lt"/>
              <a:buAutoNum type="alphaLcPeriod"/>
            </a:pPr>
            <a:r>
              <a:rPr lang="en-US" sz="1400" b="0" dirty="0">
                <a:solidFill>
                  <a:srgbClr val="C00000"/>
                </a:solidFill>
              </a:rPr>
              <a:t>Explain how a compass works. Describe the features of an orienteering compass.</a:t>
            </a:r>
          </a:p>
          <a:p>
            <a:pPr lvl="1">
              <a:buFont typeface="+mj-lt"/>
              <a:buAutoNum type="alphaLcPeriod"/>
            </a:pPr>
            <a:r>
              <a:rPr lang="en-US" sz="1400" b="0" dirty="0"/>
              <a:t>In the field, show how to take a compass bearing and follow 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321" y="3505200"/>
            <a:ext cx="3121158" cy="3121158"/>
          </a:xfrm>
          <a:prstGeom prst="rect">
            <a:avLst/>
          </a:prstGeom>
        </p:spPr>
      </p:pic>
    </p:spTree>
    <p:extLst>
      <p:ext uri="{BB962C8B-B14F-4D97-AF65-F5344CB8AC3E}">
        <p14:creationId xmlns:p14="http://schemas.microsoft.com/office/powerpoint/2010/main" val="39988636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 Compass Works</a:t>
            </a:r>
            <a:endParaRPr lang="en-US" dirty="0"/>
          </a:p>
        </p:txBody>
      </p:sp>
      <p:sp>
        <p:nvSpPr>
          <p:cNvPr id="3" name="Content Placeholder 2"/>
          <p:cNvSpPr>
            <a:spLocks noGrp="1"/>
          </p:cNvSpPr>
          <p:nvPr>
            <p:ph idx="1"/>
          </p:nvPr>
        </p:nvSpPr>
        <p:spPr>
          <a:xfrm>
            <a:off x="152401" y="1600200"/>
            <a:ext cx="5715000" cy="5257800"/>
          </a:xfrm>
        </p:spPr>
        <p:txBody>
          <a:bodyPr/>
          <a:lstStyle/>
          <a:p>
            <a:r>
              <a:rPr lang="en-US" sz="1800" dirty="0"/>
              <a:t>A magnetic compass consists of a small, lightweight magnet balanced on a nearly frictionless pivot </a:t>
            </a:r>
            <a:r>
              <a:rPr lang="en-US" sz="1800" dirty="0" smtClean="0"/>
              <a:t>point </a:t>
            </a:r>
            <a:r>
              <a:rPr lang="en-US" sz="1800" dirty="0"/>
              <a:t>so it can turn easily.</a:t>
            </a:r>
            <a:endParaRPr lang="en-US" sz="1800" dirty="0" smtClean="0"/>
          </a:p>
          <a:p>
            <a:r>
              <a:rPr lang="en-US" sz="1800" dirty="0" smtClean="0"/>
              <a:t>The </a:t>
            </a:r>
            <a:r>
              <a:rPr lang="en-US" sz="1800" dirty="0"/>
              <a:t>magnet is generally called a </a:t>
            </a:r>
            <a:r>
              <a:rPr lang="en-US" sz="1800" dirty="0" smtClean="0"/>
              <a:t>needle and one </a:t>
            </a:r>
            <a:r>
              <a:rPr lang="en-US" sz="1800" dirty="0"/>
              <a:t>end of the needle is often marked "N," for north, or colored in some way to indicate that it points toward north. </a:t>
            </a:r>
          </a:p>
          <a:p>
            <a:r>
              <a:rPr lang="en-US" sz="1800" dirty="0" smtClean="0"/>
              <a:t>It </a:t>
            </a:r>
            <a:r>
              <a:rPr lang="en-US" sz="1800" dirty="0"/>
              <a:t>functions as a pointer to "magnetic </a:t>
            </a:r>
            <a:r>
              <a:rPr lang="en-US" sz="1800" dirty="0" smtClean="0"/>
              <a:t>north“ because </a:t>
            </a:r>
            <a:r>
              <a:rPr lang="en-US" sz="1800" dirty="0"/>
              <a:t>the magnetized needle at its heart aligns itself with the </a:t>
            </a:r>
            <a:r>
              <a:rPr lang="en-US" sz="1800" dirty="0" smtClean="0"/>
              <a:t>Earth's </a:t>
            </a:r>
            <a:r>
              <a:rPr lang="en-US" sz="1800" dirty="0"/>
              <a:t>magnetic field. </a:t>
            </a:r>
            <a:endParaRPr lang="en-US" sz="1800" dirty="0" smtClean="0"/>
          </a:p>
          <a:p>
            <a:r>
              <a:rPr lang="en-US" sz="1800" dirty="0" smtClean="0"/>
              <a:t>The </a:t>
            </a:r>
            <a:r>
              <a:rPr lang="en-US" sz="1800" dirty="0"/>
              <a:t>magnetic field exerts a </a:t>
            </a:r>
            <a:r>
              <a:rPr lang="en-US" sz="1800" dirty="0" smtClean="0"/>
              <a:t>force </a:t>
            </a:r>
            <a:r>
              <a:rPr lang="en-US" sz="1800" dirty="0"/>
              <a:t>on the needle, pulling the North end </a:t>
            </a:r>
            <a:r>
              <a:rPr lang="en-US" sz="1800" dirty="0" smtClean="0"/>
              <a:t>of </a:t>
            </a:r>
            <a:r>
              <a:rPr lang="en-US" sz="1800" dirty="0"/>
              <a:t>the needle approximately toward the Earth's North magnetic pole, and pulling the other toward the Earth's South magnetic </a:t>
            </a:r>
            <a:r>
              <a:rPr lang="en-US" sz="1800" dirty="0" smtClean="0"/>
              <a:t>pole. </a:t>
            </a:r>
          </a:p>
          <a:p>
            <a:r>
              <a:rPr lang="en-US" sz="1800" dirty="0" smtClean="0"/>
              <a:t>When </a:t>
            </a:r>
            <a:r>
              <a:rPr lang="en-US" sz="1800" dirty="0"/>
              <a:t>the compass is held level, the needle turns until, after a few seconds to allow oscillations to die out, it settles into its equilibrium orientation. </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5638800" y="3124201"/>
            <a:ext cx="3479800" cy="3375406"/>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4600" y="1286934"/>
            <a:ext cx="2123220" cy="1828800"/>
          </a:xfrm>
          <a:prstGeom prst="rect">
            <a:avLst/>
          </a:prstGeom>
        </p:spPr>
      </p:pic>
    </p:spTree>
    <p:extLst>
      <p:ext uri="{BB962C8B-B14F-4D97-AF65-F5344CB8AC3E}">
        <p14:creationId xmlns:p14="http://schemas.microsoft.com/office/powerpoint/2010/main" val="424284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723900"/>
          </a:xfrm>
        </p:spPr>
        <p:txBody>
          <a:bodyPr/>
          <a:lstStyle/>
          <a:p>
            <a:r>
              <a:rPr lang="en-US" altLang="en-US" sz="2800" dirty="0" smtClean="0">
                <a:solidFill>
                  <a:schemeClr val="tx1"/>
                </a:solidFill>
              </a:rPr>
              <a:t>Orienteering Merit Badge Requirements</a:t>
            </a:r>
            <a:endParaRPr lang="en-US" altLang="en-US" sz="2800" dirty="0">
              <a:solidFill>
                <a:schemeClr val="tx1"/>
              </a:solidFill>
            </a:endParaRPr>
          </a:p>
        </p:txBody>
      </p:sp>
      <p:sp>
        <p:nvSpPr>
          <p:cNvPr id="114691" name="Rectangle 3"/>
          <p:cNvSpPr>
            <a:spLocks noGrp="1" noChangeArrowheads="1"/>
          </p:cNvSpPr>
          <p:nvPr>
            <p:ph type="body" idx="1"/>
          </p:nvPr>
        </p:nvSpPr>
        <p:spPr>
          <a:xfrm>
            <a:off x="1919288" y="1052513"/>
            <a:ext cx="7116762" cy="5616575"/>
          </a:xfrm>
        </p:spPr>
        <p:txBody>
          <a:bodyPr/>
          <a:lstStyle/>
          <a:p>
            <a:pPr>
              <a:buFont typeface="+mj-lt"/>
              <a:buAutoNum type="arabicPeriod" startAt="6"/>
            </a:pPr>
            <a:r>
              <a:rPr lang="en-US" sz="1800" dirty="0" smtClean="0"/>
              <a:t>Do </a:t>
            </a:r>
            <a:r>
              <a:rPr lang="en-US" sz="1800" dirty="0"/>
              <a:t>the following:</a:t>
            </a:r>
          </a:p>
          <a:p>
            <a:pPr lvl="1">
              <a:buFont typeface="+mj-lt"/>
              <a:buAutoNum type="alphaLcPeriod"/>
            </a:pPr>
            <a:r>
              <a:rPr lang="en-US" sz="1400" b="0" dirty="0"/>
              <a:t>Identify 20 international control description symbols. Tell the meaning of each symbol.</a:t>
            </a:r>
          </a:p>
          <a:p>
            <a:pPr lvl="1">
              <a:buFont typeface="+mj-lt"/>
              <a:buAutoNum type="alphaLcPeriod"/>
            </a:pPr>
            <a:r>
              <a:rPr lang="en-US" sz="1400" b="0" dirty="0"/>
              <a:t>Show a control description sheet and explain the information provided.</a:t>
            </a:r>
          </a:p>
          <a:p>
            <a:pPr lvl="1">
              <a:buFont typeface="+mj-lt"/>
              <a:buAutoNum type="alphaLcPeriod"/>
            </a:pPr>
            <a:r>
              <a:rPr lang="en-US" sz="1400" b="0" dirty="0"/>
              <a:t>Explain the following terms and tell when you would use them: attack point, collecting feature, catching feature, aiming off, contouring, reading ahead, handrail, relocation, rough versus fine orienteering.</a:t>
            </a:r>
          </a:p>
          <a:p>
            <a:pPr>
              <a:buFont typeface="+mj-lt"/>
              <a:buAutoNum type="arabicPeriod" startAt="6"/>
            </a:pPr>
            <a:r>
              <a:rPr lang="en-US" sz="1800" dirty="0"/>
              <a:t>Do the following:</a:t>
            </a:r>
          </a:p>
          <a:p>
            <a:pPr lvl="1">
              <a:buFont typeface="+mj-lt"/>
              <a:buAutoNum type="alphaLcPeriod"/>
            </a:pPr>
            <a:r>
              <a:rPr lang="en-US" sz="1400" b="0" dirty="0"/>
              <a:t>Take part in three orienteering events. One of these must be a cross-country course. </a:t>
            </a:r>
          </a:p>
          <a:p>
            <a:pPr lvl="1">
              <a:buFont typeface="+mj-lt"/>
              <a:buAutoNum type="alphaLcPeriod"/>
            </a:pPr>
            <a:r>
              <a:rPr lang="en-US" sz="1400" b="0" dirty="0"/>
              <a:t>After each event, write a report </a:t>
            </a:r>
            <a:r>
              <a:rPr lang="en-US" sz="1400" b="0" dirty="0" smtClean="0"/>
              <a:t>with:</a:t>
            </a:r>
            <a:endParaRPr lang="en-US" sz="1400" b="0" dirty="0"/>
          </a:p>
          <a:p>
            <a:pPr lvl="2">
              <a:buFont typeface="+mj-lt"/>
              <a:buAutoNum type="arabicPeriod"/>
            </a:pPr>
            <a:r>
              <a:rPr lang="en-US" sz="1400" dirty="0"/>
              <a:t>a copy of the master map and control description sheet , </a:t>
            </a:r>
          </a:p>
          <a:p>
            <a:pPr lvl="2">
              <a:buFont typeface="+mj-lt"/>
              <a:buAutoNum type="arabicPeriod"/>
            </a:pPr>
            <a:r>
              <a:rPr lang="en-US" sz="1400" dirty="0"/>
              <a:t>a copy of the route you took on the course,</a:t>
            </a:r>
          </a:p>
          <a:p>
            <a:pPr lvl="2">
              <a:buFont typeface="+mj-lt"/>
              <a:buAutoNum type="arabicPeriod"/>
            </a:pPr>
            <a:r>
              <a:rPr lang="en-US" sz="1400" dirty="0"/>
              <a:t>a discussion of how you could improve your time between control points, and</a:t>
            </a:r>
          </a:p>
          <a:p>
            <a:pPr lvl="2">
              <a:buFont typeface="+mj-lt"/>
              <a:buAutoNum type="arabicPeriod"/>
            </a:pPr>
            <a:r>
              <a:rPr lang="en-US" sz="1400" dirty="0"/>
              <a:t>a list of your major weaknesses on this course . Describe what you could do to improve</a:t>
            </a:r>
            <a:r>
              <a:rPr lang="en-US" sz="1400" dirty="0" smtClean="0"/>
              <a:t>.</a:t>
            </a:r>
            <a:endParaRPr lang="en-US"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extLst>
      <p:ext uri="{BB962C8B-B14F-4D97-AF65-F5344CB8AC3E}">
        <p14:creationId xmlns:p14="http://schemas.microsoft.com/office/powerpoint/2010/main" val="2464555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Orienteering Compass</a:t>
            </a:r>
          </a:p>
        </p:txBody>
      </p:sp>
      <p:sp>
        <p:nvSpPr>
          <p:cNvPr id="3" name="Content Placeholder 2"/>
          <p:cNvSpPr>
            <a:spLocks noGrp="1"/>
          </p:cNvSpPr>
          <p:nvPr>
            <p:ph idx="1"/>
          </p:nvPr>
        </p:nvSpPr>
        <p:spPr>
          <a:xfrm>
            <a:off x="228600" y="3638550"/>
            <a:ext cx="8763000" cy="2895600"/>
          </a:xfrm>
        </p:spPr>
        <p:txBody>
          <a:bodyPr/>
          <a:lstStyle/>
          <a:p>
            <a:pPr>
              <a:buFont typeface="+mj-lt"/>
              <a:buAutoNum type="arabicPeriod"/>
            </a:pPr>
            <a:r>
              <a:rPr lang="en-US" sz="1200" dirty="0" smtClean="0"/>
              <a:t>The </a:t>
            </a:r>
            <a:r>
              <a:rPr lang="en-US" sz="1200" dirty="0"/>
              <a:t>base plate mounting of the compass, with a ruler for measuring scale.</a:t>
            </a:r>
          </a:p>
          <a:p>
            <a:pPr>
              <a:buFont typeface="+mj-lt"/>
              <a:buAutoNum type="arabicPeriod"/>
            </a:pPr>
            <a:r>
              <a:rPr lang="en-US" sz="1200" dirty="0" smtClean="0"/>
              <a:t>The </a:t>
            </a:r>
            <a:r>
              <a:rPr lang="en-US" sz="1200" dirty="0"/>
              <a:t>compass housing contains the magnetic needle and has the points of the compass printed on a circular, rotating bezel.</a:t>
            </a:r>
          </a:p>
          <a:p>
            <a:pPr>
              <a:buFont typeface="+mj-lt"/>
              <a:buAutoNum type="arabicPeriod"/>
            </a:pPr>
            <a:r>
              <a:rPr lang="en-US" sz="1200" dirty="0" smtClean="0"/>
              <a:t>The </a:t>
            </a:r>
            <a:r>
              <a:rPr lang="en-US" sz="1200" dirty="0"/>
              <a:t>compass needle floats on liquid so it can rotate freely, the red end should always point to magnetic north.</a:t>
            </a:r>
          </a:p>
          <a:p>
            <a:pPr>
              <a:buFont typeface="+mj-lt"/>
              <a:buAutoNum type="arabicPeriod"/>
            </a:pPr>
            <a:r>
              <a:rPr lang="en-US" sz="1200" dirty="0" smtClean="0"/>
              <a:t>Orienting </a:t>
            </a:r>
            <a:r>
              <a:rPr lang="en-US" sz="1200" dirty="0"/>
              <a:t>lines fixed within the compass housing and designed to be aligned with the vertical grid lines on a map. Half the lines are </a:t>
            </a:r>
            <a:r>
              <a:rPr lang="en-US" sz="1200" dirty="0" smtClean="0"/>
              <a:t>colored </a:t>
            </a:r>
            <a:r>
              <a:rPr lang="en-US" sz="1200" dirty="0"/>
              <a:t>red to indicate north.</a:t>
            </a:r>
          </a:p>
          <a:p>
            <a:pPr>
              <a:buFont typeface="+mj-lt"/>
              <a:buAutoNum type="arabicPeriod"/>
            </a:pPr>
            <a:r>
              <a:rPr lang="en-US" sz="1200" dirty="0" smtClean="0"/>
              <a:t>Orienting </a:t>
            </a:r>
            <a:r>
              <a:rPr lang="en-US" sz="1200" dirty="0"/>
              <a:t>arrow fixed within the compass housing, aligned to north on the housing.</a:t>
            </a:r>
          </a:p>
          <a:p>
            <a:pPr>
              <a:buFont typeface="+mj-lt"/>
              <a:buAutoNum type="arabicPeriod"/>
            </a:pPr>
            <a:r>
              <a:rPr lang="en-US" sz="1200" dirty="0" smtClean="0"/>
              <a:t>The index </a:t>
            </a:r>
            <a:r>
              <a:rPr lang="en-US" sz="1200" dirty="0"/>
              <a:t>line fixed within the outer edge of the compass housing as an extension of the direction of travel arrow. It marks the bearing you set by rotating the compass housing.</a:t>
            </a:r>
          </a:p>
          <a:p>
            <a:pPr>
              <a:buFont typeface="+mj-lt"/>
              <a:buAutoNum type="arabicPeriod"/>
            </a:pPr>
            <a:r>
              <a:rPr lang="en-US" sz="1200" dirty="0" smtClean="0"/>
              <a:t>Magnifier </a:t>
            </a:r>
            <a:r>
              <a:rPr lang="en-US" sz="1200" dirty="0"/>
              <a:t>for detailed map reading.</a:t>
            </a:r>
          </a:p>
          <a:p>
            <a:pPr>
              <a:buFont typeface="+mj-lt"/>
              <a:buAutoNum type="arabicPeriod"/>
            </a:pPr>
            <a:r>
              <a:rPr lang="en-US" sz="1200" dirty="0" smtClean="0"/>
              <a:t>The </a:t>
            </a:r>
            <a:r>
              <a:rPr lang="en-US" sz="1200" dirty="0"/>
              <a:t>direction of travel arrow shows the direction that you want to travel along or the bearing you are taking. It is fixed parallel to the sides of the base plate and aligned with the fixed index line on the edge of the compass housing (number 6).</a:t>
            </a:r>
          </a:p>
          <a:p>
            <a:pPr>
              <a:buFont typeface="+mj-lt"/>
              <a:buAutoNum type="arabicPeriod"/>
            </a:pPr>
            <a:r>
              <a:rPr lang="en-US" sz="1200" dirty="0" smtClean="0"/>
              <a:t>Compass </a:t>
            </a:r>
            <a:r>
              <a:rPr lang="en-US" sz="1200" dirty="0"/>
              <a:t>scale displayed along the edge of the base plate so you can measure distances on maps.</a:t>
            </a:r>
          </a:p>
          <a:p>
            <a:pPr>
              <a:buFont typeface="+mj-lt"/>
              <a:buAutoNum type="arabicPeriod"/>
            </a:pPr>
            <a:r>
              <a:rPr lang="en-US" sz="1200" dirty="0" smtClean="0"/>
              <a:t>Luminous </a:t>
            </a:r>
            <a:r>
              <a:rPr lang="en-US" sz="1200" dirty="0"/>
              <a:t>strip to assist navigation at night.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562" y="1066800"/>
            <a:ext cx="4591050" cy="2495550"/>
          </a:xfrm>
          <a:prstGeom prst="rect">
            <a:avLst/>
          </a:prstGeom>
        </p:spPr>
      </p:pic>
    </p:spTree>
    <p:extLst>
      <p:ext uri="{BB962C8B-B14F-4D97-AF65-F5344CB8AC3E}">
        <p14:creationId xmlns:p14="http://schemas.microsoft.com/office/powerpoint/2010/main" val="72996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3</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the following:</a:t>
            </a:r>
          </a:p>
          <a:p>
            <a:pPr lvl="1">
              <a:buFont typeface="+mj-lt"/>
              <a:buAutoNum type="alphaLcPeriod"/>
            </a:pPr>
            <a:r>
              <a:rPr lang="en-US" sz="1400" b="0" dirty="0"/>
              <a:t>Explain how a compass works. Describe the features of an orienteering compass.</a:t>
            </a:r>
          </a:p>
          <a:p>
            <a:pPr lvl="1">
              <a:buFont typeface="+mj-lt"/>
              <a:buAutoNum type="alphaLcPeriod"/>
            </a:pPr>
            <a:r>
              <a:rPr lang="en-US" sz="1400" b="0" dirty="0">
                <a:solidFill>
                  <a:srgbClr val="C00000"/>
                </a:solidFill>
              </a:rPr>
              <a:t>In the field, show how to take a compass bearing and follow 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321" y="3505200"/>
            <a:ext cx="3121158" cy="3121158"/>
          </a:xfrm>
          <a:prstGeom prst="rect">
            <a:avLst/>
          </a:prstGeom>
        </p:spPr>
      </p:pic>
    </p:spTree>
    <p:extLst>
      <p:ext uri="{BB962C8B-B14F-4D97-AF65-F5344CB8AC3E}">
        <p14:creationId xmlns:p14="http://schemas.microsoft.com/office/powerpoint/2010/main" val="30169946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Compass Bearings</a:t>
            </a:r>
            <a:endParaRPr lang="en-US" dirty="0"/>
          </a:p>
        </p:txBody>
      </p:sp>
      <p:sp>
        <p:nvSpPr>
          <p:cNvPr id="3" name="Content Placeholder 2"/>
          <p:cNvSpPr>
            <a:spLocks noGrp="1"/>
          </p:cNvSpPr>
          <p:nvPr>
            <p:ph idx="1"/>
          </p:nvPr>
        </p:nvSpPr>
        <p:spPr>
          <a:xfrm>
            <a:off x="304801" y="1600200"/>
            <a:ext cx="4343400" cy="4953000"/>
          </a:xfrm>
        </p:spPr>
        <p:txBody>
          <a:bodyPr/>
          <a:lstStyle/>
          <a:p>
            <a:r>
              <a:rPr lang="en-US" sz="1800" dirty="0" smtClean="0"/>
              <a:t>Taking </a:t>
            </a:r>
            <a:r>
              <a:rPr lang="en-US" sz="1800" dirty="0"/>
              <a:t>a bearing is simply measuring a </a:t>
            </a:r>
            <a:r>
              <a:rPr lang="en-US" sz="1800" dirty="0" smtClean="0"/>
              <a:t>direction from </a:t>
            </a:r>
            <a:r>
              <a:rPr lang="en-US" sz="1800" dirty="0"/>
              <a:t>one point on the ground to another. </a:t>
            </a:r>
            <a:endParaRPr lang="en-US" sz="1800" dirty="0" smtClean="0"/>
          </a:p>
          <a:p>
            <a:r>
              <a:rPr lang="en-US" sz="1800" dirty="0" smtClean="0"/>
              <a:t>Hold the compass </a:t>
            </a:r>
            <a:r>
              <a:rPr lang="en-US" sz="1800" dirty="0"/>
              <a:t>in one hand, centered on your body. </a:t>
            </a:r>
            <a:endParaRPr lang="en-US" sz="1800" dirty="0" smtClean="0"/>
          </a:p>
          <a:p>
            <a:r>
              <a:rPr lang="en-US" sz="1800" dirty="0" smtClean="0"/>
              <a:t>Rotate your </a:t>
            </a:r>
            <a:r>
              <a:rPr lang="en-US" sz="1800" dirty="0"/>
              <a:t>body and the compass until the </a:t>
            </a:r>
            <a:r>
              <a:rPr lang="en-US" sz="1800" dirty="0" smtClean="0"/>
              <a:t>direction-of travel arrow </a:t>
            </a:r>
            <a:r>
              <a:rPr lang="en-US" sz="1800" dirty="0"/>
              <a:t>points in the direction you want to </a:t>
            </a:r>
            <a:r>
              <a:rPr lang="en-US" sz="1800" dirty="0" smtClean="0"/>
              <a:t>go. </a:t>
            </a:r>
          </a:p>
          <a:p>
            <a:r>
              <a:rPr lang="en-US" sz="1800" dirty="0" smtClean="0"/>
              <a:t>Rotate </a:t>
            </a:r>
            <a:r>
              <a:rPr lang="en-US" sz="1800" dirty="0"/>
              <a:t>the bezel of the compass until the north </a:t>
            </a:r>
            <a:r>
              <a:rPr lang="en-US" sz="1800" dirty="0" smtClean="0"/>
              <a:t>end of </a:t>
            </a:r>
            <a:r>
              <a:rPr lang="en-US" sz="1800" dirty="0"/>
              <a:t>the magnetic arrow (usually red) lines up </a:t>
            </a:r>
            <a:r>
              <a:rPr lang="en-US" sz="1800" dirty="0" smtClean="0"/>
              <a:t>with the </a:t>
            </a:r>
            <a:r>
              <a:rPr lang="en-US" sz="1800" dirty="0"/>
              <a:t>north end of the orienting arrow. </a:t>
            </a:r>
            <a:endParaRPr lang="en-US" sz="1800" dirty="0" smtClean="0"/>
          </a:p>
          <a:p>
            <a:r>
              <a:rPr lang="en-US" sz="1800" dirty="0" smtClean="0"/>
              <a:t>Determine the bearing </a:t>
            </a:r>
            <a:r>
              <a:rPr lang="en-US" sz="1800" dirty="0"/>
              <a:t>by reading the number on the bezel </a:t>
            </a:r>
            <a:r>
              <a:rPr lang="en-US" sz="1800" dirty="0" smtClean="0"/>
              <a:t>directly opposite </a:t>
            </a:r>
            <a:r>
              <a:rPr lang="en-US" sz="1800" dirty="0"/>
              <a:t>the bearing index.</a:t>
            </a:r>
          </a:p>
        </p:txBody>
      </p:sp>
      <p:pic>
        <p:nvPicPr>
          <p:cNvPr id="4" name="Picture 3"/>
          <p:cNvPicPr>
            <a:picLocks noChangeAspect="1"/>
          </p:cNvPicPr>
          <p:nvPr/>
        </p:nvPicPr>
        <p:blipFill>
          <a:blip r:embed="rId2"/>
          <a:stretch>
            <a:fillRect/>
          </a:stretch>
        </p:blipFill>
        <p:spPr>
          <a:xfrm>
            <a:off x="4648201" y="1676400"/>
            <a:ext cx="4328460" cy="3729038"/>
          </a:xfrm>
          <a:prstGeom prst="rect">
            <a:avLst/>
          </a:prstGeom>
        </p:spPr>
      </p:pic>
    </p:spTree>
    <p:extLst>
      <p:ext uri="{BB962C8B-B14F-4D97-AF65-F5344CB8AC3E}">
        <p14:creationId xmlns:p14="http://schemas.microsoft.com/office/powerpoint/2010/main" val="4156392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4</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the following:</a:t>
            </a:r>
          </a:p>
          <a:p>
            <a:pPr lvl="1">
              <a:buFont typeface="+mj-lt"/>
              <a:buAutoNum type="alphaLcPeriod"/>
            </a:pPr>
            <a:r>
              <a:rPr lang="en-US" sz="1400" b="0" dirty="0">
                <a:solidFill>
                  <a:srgbClr val="C00000"/>
                </a:solidFill>
              </a:rPr>
              <a:t>Explain how a topographic map shows terrain features. Point out and name five terrain features on a map and in the field.</a:t>
            </a:r>
          </a:p>
          <a:p>
            <a:pPr lvl="1">
              <a:buFont typeface="+mj-lt"/>
              <a:buAutoNum type="alphaLcPeriod"/>
            </a:pPr>
            <a:r>
              <a:rPr lang="en-US" sz="1400" b="0" dirty="0"/>
              <a:t>Point out and name 10 symbols on a topographic map.</a:t>
            </a:r>
          </a:p>
          <a:p>
            <a:pPr lvl="1">
              <a:buFont typeface="+mj-lt"/>
              <a:buAutoNum type="alphaLcPeriod"/>
            </a:pPr>
            <a:r>
              <a:rPr lang="en-US" sz="1400" b="0" dirty="0"/>
              <a:t>Explain the meaning of </a:t>
            </a:r>
            <a:r>
              <a:rPr lang="en-US" sz="1400" b="0" i="1" dirty="0"/>
              <a:t>declination</a:t>
            </a:r>
            <a:r>
              <a:rPr lang="en-US" sz="1400" b="0" dirty="0"/>
              <a:t>. Tell why you must consider declination when using map and compass together. </a:t>
            </a:r>
          </a:p>
          <a:p>
            <a:pPr lvl="1">
              <a:buFont typeface="+mj-lt"/>
              <a:buAutoNum type="alphaLcPeriod"/>
            </a:pPr>
            <a:r>
              <a:rPr lang="en-US" sz="1400" b="0" dirty="0"/>
              <a:t>Show a topographic map with magnetic north-south lines. </a:t>
            </a:r>
          </a:p>
          <a:p>
            <a:pPr lvl="1">
              <a:buFont typeface="+mj-lt"/>
              <a:buAutoNum type="alphaLcPeriod"/>
            </a:pPr>
            <a:r>
              <a:rPr lang="en-US" sz="1400" b="0" dirty="0"/>
              <a:t>Show how to measure distances using an orienteering compass.</a:t>
            </a:r>
          </a:p>
          <a:p>
            <a:pPr lvl="1">
              <a:buFont typeface="+mj-lt"/>
              <a:buAutoNum type="alphaLcPeriod"/>
            </a:pPr>
            <a:r>
              <a:rPr lang="en-US" sz="1400" b="0" dirty="0"/>
              <a:t>Show how to orient a map using a compass.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2121" y="4114800"/>
            <a:ext cx="2511558" cy="2511558"/>
          </a:xfrm>
          <a:prstGeom prst="rect">
            <a:avLst/>
          </a:prstGeom>
        </p:spPr>
      </p:pic>
    </p:spTree>
    <p:extLst>
      <p:ext uri="{BB962C8B-B14F-4D97-AF65-F5344CB8AC3E}">
        <p14:creationId xmlns:p14="http://schemas.microsoft.com/office/powerpoint/2010/main" val="8016642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Topographic Maps</a:t>
            </a:r>
            <a:endParaRPr lang="en-US" dirty="0"/>
          </a:p>
        </p:txBody>
      </p:sp>
      <p:sp>
        <p:nvSpPr>
          <p:cNvPr id="3" name="Content Placeholder 2"/>
          <p:cNvSpPr>
            <a:spLocks noGrp="1"/>
          </p:cNvSpPr>
          <p:nvPr>
            <p:ph idx="1"/>
          </p:nvPr>
        </p:nvSpPr>
        <p:spPr>
          <a:xfrm>
            <a:off x="304800" y="4495800"/>
            <a:ext cx="8512175" cy="1828800"/>
          </a:xfrm>
        </p:spPr>
        <p:txBody>
          <a:bodyPr/>
          <a:lstStyle/>
          <a:p>
            <a:r>
              <a:rPr lang="en-US" sz="1800" dirty="0"/>
              <a:t>Topographic maps are generally large-scale maps that depict both the physical and man-made features of the landscape; and are distinctly characterized by the presence of contour lines that show the in-detail ground relief of the land</a:t>
            </a:r>
            <a:r>
              <a:rPr lang="en-US" sz="1800" dirty="0" smtClean="0"/>
              <a:t>.</a:t>
            </a:r>
          </a:p>
          <a:p>
            <a:r>
              <a:rPr lang="en-US" sz="1800" dirty="0" smtClean="0"/>
              <a:t>Contour </a:t>
            </a:r>
            <a:r>
              <a:rPr lang="en-US" sz="1800" dirty="0"/>
              <a:t>lines allow you to visualize the 3D world on a 2D map and identify specific features of the landscape, such as valleys, ridges, slopes, mountains, hills and spurs.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143000"/>
            <a:ext cx="5715000" cy="3214688"/>
          </a:xfrm>
          <a:prstGeom prst="rect">
            <a:avLst/>
          </a:prstGeom>
        </p:spPr>
      </p:pic>
    </p:spTree>
    <p:extLst>
      <p:ext uri="{BB962C8B-B14F-4D97-AF65-F5344CB8AC3E}">
        <p14:creationId xmlns:p14="http://schemas.microsoft.com/office/powerpoint/2010/main" val="2671267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Topographic Maps</a:t>
            </a:r>
          </a:p>
        </p:txBody>
      </p:sp>
      <p:sp>
        <p:nvSpPr>
          <p:cNvPr id="3" name="Content Placeholder 2"/>
          <p:cNvSpPr>
            <a:spLocks noGrp="1"/>
          </p:cNvSpPr>
          <p:nvPr>
            <p:ph idx="1"/>
          </p:nvPr>
        </p:nvSpPr>
        <p:spPr>
          <a:xfrm>
            <a:off x="381000" y="4648200"/>
            <a:ext cx="8207375" cy="1809750"/>
          </a:xfrm>
        </p:spPr>
        <p:txBody>
          <a:bodyPr/>
          <a:lstStyle/>
          <a:p>
            <a:r>
              <a:rPr lang="en-US" sz="1800" dirty="0"/>
              <a:t>A Contour line is a line on a map that joins points of equal height above sea level, allowing for an easy visual representation of the height of mountains, steepness of slopes and the general sense of the terrain. </a:t>
            </a:r>
            <a:endParaRPr lang="en-US" sz="1800" dirty="0" smtClean="0"/>
          </a:p>
          <a:p>
            <a:r>
              <a:rPr lang="en-US" sz="1800" dirty="0" smtClean="0"/>
              <a:t>The </a:t>
            </a:r>
            <a:r>
              <a:rPr lang="en-US" sz="1800" dirty="0"/>
              <a:t>shape of the contour lines is an important piece of information that allows you to identify features on the map such as peaks, ridges, </a:t>
            </a:r>
            <a:r>
              <a:rPr lang="en-US" sz="1800" dirty="0" smtClean="0"/>
              <a:t>saddles </a:t>
            </a:r>
            <a:r>
              <a:rPr lang="en-US" sz="1800" dirty="0"/>
              <a:t>or valleys.</a:t>
            </a:r>
          </a:p>
        </p:txBody>
      </p:sp>
      <p:pic>
        <p:nvPicPr>
          <p:cNvPr id="5" name="Picture 4"/>
          <p:cNvPicPr>
            <a:picLocks noChangeAspect="1"/>
          </p:cNvPicPr>
          <p:nvPr/>
        </p:nvPicPr>
        <p:blipFill>
          <a:blip r:embed="rId2"/>
          <a:stretch>
            <a:fillRect/>
          </a:stretch>
        </p:blipFill>
        <p:spPr>
          <a:xfrm>
            <a:off x="533400" y="1390650"/>
            <a:ext cx="4794821" cy="3257550"/>
          </a:xfrm>
          <a:prstGeom prst="rect">
            <a:avLst/>
          </a:prstGeom>
        </p:spPr>
      </p:pic>
      <p:sp>
        <p:nvSpPr>
          <p:cNvPr id="6" name="Rectangle 5"/>
          <p:cNvSpPr/>
          <p:nvPr/>
        </p:nvSpPr>
        <p:spPr>
          <a:xfrm>
            <a:off x="5328221" y="1905000"/>
            <a:ext cx="2987675" cy="646331"/>
          </a:xfrm>
          <a:prstGeom prst="rect">
            <a:avLst/>
          </a:prstGeom>
        </p:spPr>
        <p:txBody>
          <a:bodyPr wrap="square">
            <a:spAutoFit/>
          </a:bodyPr>
          <a:lstStyle/>
          <a:p>
            <a:r>
              <a:rPr lang="en-US" b="0" dirty="0"/>
              <a:t>How contour lines show a pair of small hills</a:t>
            </a:r>
          </a:p>
        </p:txBody>
      </p:sp>
    </p:spTree>
    <p:extLst>
      <p:ext uri="{BB962C8B-B14F-4D97-AF65-F5344CB8AC3E}">
        <p14:creationId xmlns:p14="http://schemas.microsoft.com/office/powerpoint/2010/main" val="2581853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Topographic Maps</a:t>
            </a:r>
          </a:p>
        </p:txBody>
      </p:sp>
      <p:sp>
        <p:nvSpPr>
          <p:cNvPr id="3" name="Content Placeholder 2"/>
          <p:cNvSpPr>
            <a:spLocks noGrp="1"/>
          </p:cNvSpPr>
          <p:nvPr>
            <p:ph idx="1"/>
          </p:nvPr>
        </p:nvSpPr>
        <p:spPr>
          <a:xfrm>
            <a:off x="381000" y="1524000"/>
            <a:ext cx="4572000" cy="5086350"/>
          </a:xfrm>
        </p:spPr>
        <p:txBody>
          <a:bodyPr/>
          <a:lstStyle/>
          <a:p>
            <a:r>
              <a:rPr lang="en-US" sz="1800" dirty="0" smtClean="0"/>
              <a:t>Contour lines have set intervals depending on the scale of the map. </a:t>
            </a:r>
          </a:p>
          <a:p>
            <a:r>
              <a:rPr lang="en-US" sz="1800" dirty="0"/>
              <a:t>Contour intervals indicate the change in elevation from one contour line to the next. </a:t>
            </a:r>
          </a:p>
          <a:p>
            <a:r>
              <a:rPr lang="en-US" sz="1800" dirty="0" smtClean="0"/>
              <a:t>The </a:t>
            </a:r>
            <a:r>
              <a:rPr lang="en-US" sz="1800" dirty="0"/>
              <a:t>contour interval for most USGS maps is 20 or 40 feet, while for most orienteering maps it is 3 or 5 meters.</a:t>
            </a:r>
            <a:endParaRPr lang="en-US" sz="1800" dirty="0" smtClean="0"/>
          </a:p>
          <a:p>
            <a:r>
              <a:rPr lang="en-US" sz="1800" dirty="0" smtClean="0"/>
              <a:t>The contour interval will usually be stated in the map legend. </a:t>
            </a:r>
          </a:p>
          <a:p>
            <a:r>
              <a:rPr lang="en-US" sz="1800" dirty="0" smtClean="0"/>
              <a:t>Not every contour line is labeled, on most Topographic maps only every fifth contour line is labeled, these are known as Index Contours, and are indicated on the map by being bolder than the other contours.</a:t>
            </a:r>
            <a:endParaRPr lang="en-US" sz="1800" dirty="0"/>
          </a:p>
        </p:txBody>
      </p:sp>
      <p:pic>
        <p:nvPicPr>
          <p:cNvPr id="5" name="Picture 4"/>
          <p:cNvPicPr>
            <a:picLocks noChangeAspect="1"/>
          </p:cNvPicPr>
          <p:nvPr/>
        </p:nvPicPr>
        <p:blipFill>
          <a:blip r:embed="rId2"/>
          <a:stretch>
            <a:fillRect/>
          </a:stretch>
        </p:blipFill>
        <p:spPr>
          <a:xfrm>
            <a:off x="6007100" y="4067175"/>
            <a:ext cx="1809750" cy="218122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775" y="1600200"/>
            <a:ext cx="3962400" cy="2345985"/>
          </a:xfrm>
          <a:prstGeom prst="rect">
            <a:avLst/>
          </a:prstGeom>
        </p:spPr>
      </p:pic>
    </p:spTree>
    <p:extLst>
      <p:ext uri="{BB962C8B-B14F-4D97-AF65-F5344CB8AC3E}">
        <p14:creationId xmlns:p14="http://schemas.microsoft.com/office/powerpoint/2010/main" val="2955190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Topographic Map Terrain Features</a:t>
            </a:r>
            <a:endParaRPr lang="en-US" sz="3400" dirty="0"/>
          </a:p>
        </p:txBody>
      </p:sp>
      <p:sp>
        <p:nvSpPr>
          <p:cNvPr id="3" name="Content Placeholder 2"/>
          <p:cNvSpPr>
            <a:spLocks noGrp="1"/>
          </p:cNvSpPr>
          <p:nvPr>
            <p:ph idx="1"/>
          </p:nvPr>
        </p:nvSpPr>
        <p:spPr>
          <a:xfrm>
            <a:off x="609601" y="1676400"/>
            <a:ext cx="4724400" cy="4857750"/>
          </a:xfrm>
        </p:spPr>
        <p:txBody>
          <a:bodyPr/>
          <a:lstStyle/>
          <a:p>
            <a:r>
              <a:rPr lang="en-US" sz="1800" dirty="0" smtClean="0"/>
              <a:t>Slope </a:t>
            </a:r>
            <a:r>
              <a:rPr lang="en-US" sz="1800" dirty="0"/>
              <a:t>steepness and rapid elevation changes are indicated by how close the contour lines are to one </a:t>
            </a:r>
            <a:r>
              <a:rPr lang="en-US" sz="1800" dirty="0" smtClean="0"/>
              <a:t>another; </a:t>
            </a:r>
            <a:r>
              <a:rPr lang="en-US" sz="1800" dirty="0"/>
              <a:t>the steeper the slope the closer the contour lines will be together.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006" y="1371600"/>
            <a:ext cx="3469169" cy="4343400"/>
          </a:xfrm>
          <a:prstGeom prst="rect">
            <a:avLst/>
          </a:prstGeom>
        </p:spPr>
      </p:pic>
    </p:spTree>
    <p:extLst>
      <p:ext uri="{BB962C8B-B14F-4D97-AF65-F5344CB8AC3E}">
        <p14:creationId xmlns:p14="http://schemas.microsoft.com/office/powerpoint/2010/main" val="746907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Topographic Map Terrain Features</a:t>
            </a:r>
          </a:p>
        </p:txBody>
      </p:sp>
      <p:sp>
        <p:nvSpPr>
          <p:cNvPr id="3" name="Content Placeholder 2"/>
          <p:cNvSpPr>
            <a:spLocks noGrp="1"/>
          </p:cNvSpPr>
          <p:nvPr>
            <p:ph idx="1"/>
          </p:nvPr>
        </p:nvSpPr>
        <p:spPr>
          <a:xfrm>
            <a:off x="533400" y="1600200"/>
            <a:ext cx="4495799" cy="4933950"/>
          </a:xfrm>
        </p:spPr>
        <p:txBody>
          <a:bodyPr/>
          <a:lstStyle/>
          <a:p>
            <a:r>
              <a:rPr lang="en-US" sz="1600" b="1" dirty="0" smtClean="0"/>
              <a:t>Hill or Mountain Summit</a:t>
            </a:r>
            <a:r>
              <a:rPr lang="en-US" sz="1600" b="1" dirty="0"/>
              <a:t> - </a:t>
            </a:r>
            <a:r>
              <a:rPr lang="en-US" sz="1600" dirty="0"/>
              <a:t>a point or small area of high ground. When you are on a </a:t>
            </a:r>
            <a:r>
              <a:rPr lang="en-US" sz="1600" dirty="0" smtClean="0"/>
              <a:t>hilltop or mountain, </a:t>
            </a:r>
            <a:r>
              <a:rPr lang="en-US" sz="1600" dirty="0"/>
              <a:t>the ground slopes down in all directions</a:t>
            </a:r>
            <a:r>
              <a:rPr lang="en-US" sz="1600" dirty="0" smtClean="0"/>
              <a:t>.</a:t>
            </a:r>
          </a:p>
          <a:p>
            <a:endParaRPr lang="en-US" sz="1600" dirty="0" smtClean="0">
              <a:effectLst/>
            </a:endParaRPr>
          </a:p>
          <a:p>
            <a:endParaRPr lang="en-US" sz="1600" dirty="0"/>
          </a:p>
          <a:p>
            <a:endParaRPr lang="en-US" sz="1600" dirty="0" smtClean="0">
              <a:effectLst/>
            </a:endParaRPr>
          </a:p>
          <a:p>
            <a:endParaRPr lang="en-US" sz="1600" dirty="0" smtClean="0">
              <a:effectLst/>
            </a:endParaRPr>
          </a:p>
          <a:p>
            <a:endParaRPr lang="en-US" sz="1600" dirty="0">
              <a:effectLst/>
            </a:endParaRPr>
          </a:p>
          <a:p>
            <a:r>
              <a:rPr lang="en-US" sz="1600" b="1" dirty="0"/>
              <a:t>Ridge</a:t>
            </a:r>
            <a:r>
              <a:rPr lang="en-US" sz="1600" dirty="0"/>
              <a:t> - a line of high ground with height variations along its crest. The ridge is not simply a line of hills; all points of the ridge crest are higher than the ground on both sides of the ridge.</a:t>
            </a:r>
          </a:p>
          <a:p>
            <a:endParaRPr lang="en-US" sz="1600" dirty="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056" y="1447800"/>
            <a:ext cx="3048000" cy="21526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906044"/>
            <a:ext cx="3048000" cy="2028825"/>
          </a:xfrm>
          <a:prstGeom prst="rect">
            <a:avLst/>
          </a:prstGeom>
        </p:spPr>
      </p:pic>
    </p:spTree>
    <p:extLst>
      <p:ext uri="{BB962C8B-B14F-4D97-AF65-F5344CB8AC3E}">
        <p14:creationId xmlns:p14="http://schemas.microsoft.com/office/powerpoint/2010/main" val="4036026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Topographic Map Terrain Features</a:t>
            </a:r>
          </a:p>
        </p:txBody>
      </p:sp>
      <p:sp>
        <p:nvSpPr>
          <p:cNvPr id="3" name="Content Placeholder 2"/>
          <p:cNvSpPr>
            <a:spLocks noGrp="1"/>
          </p:cNvSpPr>
          <p:nvPr>
            <p:ph idx="1"/>
          </p:nvPr>
        </p:nvSpPr>
        <p:spPr>
          <a:xfrm>
            <a:off x="381000" y="1524000"/>
            <a:ext cx="4724400" cy="5010150"/>
          </a:xfrm>
        </p:spPr>
        <p:txBody>
          <a:bodyPr/>
          <a:lstStyle/>
          <a:p>
            <a:r>
              <a:rPr lang="en-US" sz="1600" b="1" dirty="0"/>
              <a:t>Valley</a:t>
            </a:r>
            <a:r>
              <a:rPr lang="en-US" sz="1600" dirty="0"/>
              <a:t> - reasonably level ground bordered on the sides by higher ground. A valley may or may not contain a stream course. A valley generally has maneuver room within its confines. Contour lines indicating a valley are </a:t>
            </a:r>
            <a:r>
              <a:rPr lang="en-US" sz="1600" dirty="0" smtClean="0"/>
              <a:t>V-shaped </a:t>
            </a:r>
            <a:r>
              <a:rPr lang="en-US" sz="1600" dirty="0"/>
              <a:t>and tend to parallel a stream before crossing it. The </a:t>
            </a:r>
            <a:r>
              <a:rPr lang="en-US" sz="1600" dirty="0" smtClean="0"/>
              <a:t>point of the V where the </a:t>
            </a:r>
            <a:r>
              <a:rPr lang="en-US" sz="1600" dirty="0"/>
              <a:t>contour line </a:t>
            </a:r>
            <a:r>
              <a:rPr lang="en-US" sz="1600" dirty="0" smtClean="0"/>
              <a:t>crosses </a:t>
            </a:r>
            <a:r>
              <a:rPr lang="en-US" sz="1600" dirty="0"/>
              <a:t>the stream always points upstream</a:t>
            </a:r>
            <a:r>
              <a:rPr lang="en-US" sz="1600" dirty="0" smtClean="0"/>
              <a:t>.</a:t>
            </a:r>
          </a:p>
          <a:p>
            <a:endParaRPr lang="en-US" sz="1600" dirty="0"/>
          </a:p>
          <a:p>
            <a:endParaRPr lang="en-US" sz="1600" dirty="0" smtClean="0"/>
          </a:p>
          <a:p>
            <a:r>
              <a:rPr lang="en-US" sz="1600" b="1" dirty="0"/>
              <a:t>Saddle</a:t>
            </a:r>
            <a:r>
              <a:rPr lang="en-US" sz="1600" dirty="0"/>
              <a:t> - a dip or low point along the crest of a ridge. A saddle is not necessarily the lower ground between two hilltops; it may be a break along an otherwise level ridge crest.</a:t>
            </a:r>
          </a:p>
          <a:p>
            <a:endParaRPr lang="en-US" sz="1600" dirty="0">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524000"/>
            <a:ext cx="3048000" cy="2343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4029075"/>
            <a:ext cx="3048000" cy="1990725"/>
          </a:xfrm>
          <a:prstGeom prst="rect">
            <a:avLst/>
          </a:prstGeom>
        </p:spPr>
      </p:pic>
    </p:spTree>
    <p:extLst>
      <p:ext uri="{BB962C8B-B14F-4D97-AF65-F5344CB8AC3E}">
        <p14:creationId xmlns:p14="http://schemas.microsoft.com/office/powerpoint/2010/main" val="925106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127875" cy="723900"/>
          </a:xfrm>
        </p:spPr>
        <p:txBody>
          <a:bodyPr/>
          <a:lstStyle/>
          <a:p>
            <a:r>
              <a:rPr lang="en-US" altLang="en-US" sz="2800" dirty="0" smtClean="0">
                <a:solidFill>
                  <a:schemeClr val="tx1"/>
                </a:solidFill>
              </a:rPr>
              <a:t>Orienteering Merit Badge Requirements</a:t>
            </a:r>
            <a:endParaRPr lang="en-US" altLang="en-US" sz="2800" dirty="0">
              <a:solidFill>
                <a:schemeClr val="tx1"/>
              </a:solidFill>
            </a:endParaRPr>
          </a:p>
        </p:txBody>
      </p:sp>
      <p:sp>
        <p:nvSpPr>
          <p:cNvPr id="114691" name="Rectangle 3"/>
          <p:cNvSpPr>
            <a:spLocks noGrp="1" noChangeArrowheads="1"/>
          </p:cNvSpPr>
          <p:nvPr>
            <p:ph type="body" idx="1"/>
          </p:nvPr>
        </p:nvSpPr>
        <p:spPr>
          <a:xfrm>
            <a:off x="1919288" y="1052513"/>
            <a:ext cx="7116762" cy="5616575"/>
          </a:xfrm>
        </p:spPr>
        <p:txBody>
          <a:bodyPr/>
          <a:lstStyle/>
          <a:p>
            <a:pPr>
              <a:buFont typeface="+mj-lt"/>
              <a:buAutoNum type="arabicPeriod" startAt="8"/>
            </a:pPr>
            <a:r>
              <a:rPr lang="en-US" sz="1800" dirty="0" smtClean="0"/>
              <a:t>Do </a:t>
            </a:r>
            <a:r>
              <a:rPr lang="en-US" sz="1800" dirty="0"/>
              <a:t>ONE of the following:</a:t>
            </a:r>
          </a:p>
          <a:p>
            <a:pPr lvl="1">
              <a:buFont typeface="+mj-lt"/>
              <a:buAutoNum type="alphaLcPeriod"/>
            </a:pPr>
            <a:r>
              <a:rPr lang="en-US" sz="1400" b="0" dirty="0">
                <a:solidFill>
                  <a:srgbClr val="4D4D4D"/>
                </a:solidFill>
              </a:rPr>
              <a:t>Set</a:t>
            </a:r>
            <a:r>
              <a:rPr lang="en-US" sz="1400" b="0" dirty="0"/>
              <a:t> up a cross-country course of at least 2,000 meters long with at least five control markers. Prepare the master map and control description sheet. </a:t>
            </a:r>
          </a:p>
          <a:p>
            <a:pPr lvl="1">
              <a:buFont typeface="+mj-lt"/>
              <a:buAutoNum type="alphaLcPeriod"/>
            </a:pPr>
            <a:r>
              <a:rPr lang="en-US" sz="1400" b="0" dirty="0"/>
              <a:t>Set up a score-orienteering course with 12 control points and a time limit of at least 60 minutes. Prepare the master map and control description sheet. </a:t>
            </a:r>
          </a:p>
          <a:p>
            <a:pPr>
              <a:buFont typeface="+mj-lt"/>
              <a:buAutoNum type="arabicPeriod" startAt="8"/>
            </a:pPr>
            <a:r>
              <a:rPr lang="en-US" sz="1800" dirty="0"/>
              <a:t>Act as an official during an orienteering even. This may be during the running of the course you set up for requirement 8.</a:t>
            </a:r>
          </a:p>
          <a:p>
            <a:pPr>
              <a:buFont typeface="+mj-lt"/>
              <a:buAutoNum type="arabicPeriod" startAt="8"/>
            </a:pPr>
            <a:r>
              <a:rPr lang="en-US" sz="1800" dirty="0"/>
              <a:t>Teach orienteering techniques to your patrol, troop or crew.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extLst>
      <p:ext uri="{BB962C8B-B14F-4D97-AF65-F5344CB8AC3E}">
        <p14:creationId xmlns:p14="http://schemas.microsoft.com/office/powerpoint/2010/main" val="755839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Topographic Map Terrain Features</a:t>
            </a:r>
          </a:p>
        </p:txBody>
      </p:sp>
      <p:sp>
        <p:nvSpPr>
          <p:cNvPr id="3" name="Content Placeholder 2"/>
          <p:cNvSpPr>
            <a:spLocks noGrp="1"/>
          </p:cNvSpPr>
          <p:nvPr>
            <p:ph idx="1"/>
          </p:nvPr>
        </p:nvSpPr>
        <p:spPr>
          <a:xfrm>
            <a:off x="685800" y="1600200"/>
            <a:ext cx="4419600" cy="4933950"/>
          </a:xfrm>
        </p:spPr>
        <p:txBody>
          <a:bodyPr/>
          <a:lstStyle/>
          <a:p>
            <a:r>
              <a:rPr lang="en-US" sz="1600" b="1" dirty="0"/>
              <a:t>Depression</a:t>
            </a:r>
            <a:r>
              <a:rPr lang="en-US" sz="1600" dirty="0"/>
              <a:t> - a low point or hole in the ground, surrounded on all sides by higher ground.</a:t>
            </a:r>
          </a:p>
          <a:p>
            <a:endParaRPr lang="en-US" sz="1600" dirty="0" smtClean="0">
              <a:effectLst/>
            </a:endParaRPr>
          </a:p>
          <a:p>
            <a:endParaRPr lang="en-US" sz="1600" dirty="0"/>
          </a:p>
          <a:p>
            <a:endParaRPr lang="en-US" sz="1600" dirty="0" smtClean="0">
              <a:effectLst/>
            </a:endParaRPr>
          </a:p>
          <a:p>
            <a:endParaRPr lang="en-US" sz="1600" dirty="0"/>
          </a:p>
          <a:p>
            <a:endParaRPr lang="en-US" sz="1600" dirty="0">
              <a:effectLst/>
            </a:endParaRPr>
          </a:p>
          <a:p>
            <a:r>
              <a:rPr lang="en-US" sz="1600" b="1" dirty="0"/>
              <a:t>Draw</a:t>
            </a:r>
            <a:r>
              <a:rPr lang="en-US" sz="1600" dirty="0"/>
              <a:t> - similar to a valley, except that it normally is a less developed stream course in which there is generally no level ground and, therefore, little or no maneuver room. The ground slopes upward on each side and toward the head of the draw</a:t>
            </a:r>
            <a:r>
              <a:rPr lang="en-US" sz="1600" dirty="0" smtClean="0"/>
              <a:t>. </a:t>
            </a:r>
            <a:r>
              <a:rPr lang="en-US" sz="1600" dirty="0"/>
              <a:t>The point of the V where the contour line crosses the </a:t>
            </a:r>
            <a:r>
              <a:rPr lang="en-US" sz="1600" dirty="0" smtClean="0"/>
              <a:t>draw </a:t>
            </a:r>
            <a:r>
              <a:rPr lang="en-US" sz="1600" dirty="0"/>
              <a:t>always points </a:t>
            </a:r>
            <a:r>
              <a:rPr lang="en-US" sz="1600" dirty="0" smtClean="0"/>
              <a:t>uphill.</a:t>
            </a:r>
            <a:endParaRPr lang="en-US" sz="1600" dirty="0"/>
          </a:p>
          <a:p>
            <a:endParaRPr lang="en-US" sz="1600" dirty="0"/>
          </a:p>
          <a:p>
            <a:endParaRPr lang="en-US" sz="1600" dirty="0">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3048000" cy="19812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3810000"/>
            <a:ext cx="3048000" cy="2486025"/>
          </a:xfrm>
          <a:prstGeom prst="rect">
            <a:avLst/>
          </a:prstGeom>
        </p:spPr>
      </p:pic>
    </p:spTree>
    <p:extLst>
      <p:ext uri="{BB962C8B-B14F-4D97-AF65-F5344CB8AC3E}">
        <p14:creationId xmlns:p14="http://schemas.microsoft.com/office/powerpoint/2010/main" val="3938909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Topographic Map Terrain Features</a:t>
            </a:r>
          </a:p>
        </p:txBody>
      </p:sp>
      <p:sp>
        <p:nvSpPr>
          <p:cNvPr id="3" name="Content Placeholder 2"/>
          <p:cNvSpPr>
            <a:spLocks noGrp="1"/>
          </p:cNvSpPr>
          <p:nvPr>
            <p:ph idx="1"/>
          </p:nvPr>
        </p:nvSpPr>
        <p:spPr>
          <a:xfrm>
            <a:off x="685800" y="1600200"/>
            <a:ext cx="3962400" cy="4933950"/>
          </a:xfrm>
        </p:spPr>
        <p:txBody>
          <a:bodyPr/>
          <a:lstStyle/>
          <a:p>
            <a:r>
              <a:rPr lang="en-US" sz="1600" b="1" dirty="0"/>
              <a:t>Spur</a:t>
            </a:r>
            <a:r>
              <a:rPr lang="en-US" sz="1600" dirty="0"/>
              <a:t> - a usually short, continuously sloping line of higher ground, normally jutting out from the side of a ridge. A spur is often formed by two </a:t>
            </a:r>
            <a:r>
              <a:rPr lang="en-US" sz="1600" dirty="0" smtClean="0"/>
              <a:t>parallel </a:t>
            </a:r>
            <a:r>
              <a:rPr lang="en-US" sz="1600" dirty="0"/>
              <a:t>streams cutting draws down the side of a ridge. Contour lines indicating a </a:t>
            </a:r>
            <a:r>
              <a:rPr lang="en-US" sz="1600" dirty="0" smtClean="0"/>
              <a:t>spur </a:t>
            </a:r>
            <a:r>
              <a:rPr lang="en-US" sz="1600" dirty="0"/>
              <a:t>are </a:t>
            </a:r>
            <a:r>
              <a:rPr lang="en-US" sz="1600" dirty="0" smtClean="0"/>
              <a:t>usually U-shaped. </a:t>
            </a:r>
            <a:r>
              <a:rPr lang="en-US" sz="1600" dirty="0"/>
              <a:t>The </a:t>
            </a:r>
            <a:r>
              <a:rPr lang="en-US" sz="1600" dirty="0" smtClean="0"/>
              <a:t>bottom of the U </a:t>
            </a:r>
            <a:r>
              <a:rPr lang="en-US" sz="1600" dirty="0"/>
              <a:t>always points </a:t>
            </a:r>
            <a:r>
              <a:rPr lang="en-US" sz="1600" dirty="0" smtClean="0"/>
              <a:t>downhill.</a:t>
            </a:r>
          </a:p>
          <a:p>
            <a:endParaRPr lang="en-US" sz="1600" dirty="0"/>
          </a:p>
          <a:p>
            <a:r>
              <a:rPr lang="en-US" sz="1600" b="1" dirty="0"/>
              <a:t>Cliff</a:t>
            </a:r>
            <a:r>
              <a:rPr lang="en-US" sz="1600" dirty="0"/>
              <a:t> - a vertical or near-vertical slope. A cliff may be shown on a map by contour lines being close together, touching, or by a ticked "carrying" contour line. The ticks always point toward lower ground</a:t>
            </a:r>
            <a:r>
              <a:rPr lang="en-US" sz="1600" dirty="0" smtClean="0"/>
              <a:t>.</a:t>
            </a:r>
            <a:r>
              <a:rPr lang="en-US" sz="1600" dirty="0"/>
              <a:t/>
            </a:r>
            <a:br>
              <a:rPr lang="en-US" sz="1600" dirty="0"/>
            </a:br>
            <a:endParaRPr lang="en-US" sz="1600" dirty="0"/>
          </a:p>
          <a:p>
            <a:endParaRPr lang="en-US" sz="1600" dirty="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055" y="1600200"/>
            <a:ext cx="3133725" cy="23717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056" y="4191000"/>
            <a:ext cx="3133725" cy="2066300"/>
          </a:xfrm>
          <a:prstGeom prst="rect">
            <a:avLst/>
          </a:prstGeom>
        </p:spPr>
      </p:pic>
    </p:spTree>
    <p:extLst>
      <p:ext uri="{BB962C8B-B14F-4D97-AF65-F5344CB8AC3E}">
        <p14:creationId xmlns:p14="http://schemas.microsoft.com/office/powerpoint/2010/main" val="1094195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4</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the following:</a:t>
            </a:r>
          </a:p>
          <a:p>
            <a:pPr lvl="1">
              <a:buFont typeface="+mj-lt"/>
              <a:buAutoNum type="alphaLcPeriod"/>
            </a:pPr>
            <a:r>
              <a:rPr lang="en-US" sz="1400" b="0" dirty="0"/>
              <a:t>Explain how a topographic map shows terrain features. Point out and name five terrain features on a map and in the field.</a:t>
            </a:r>
          </a:p>
          <a:p>
            <a:pPr lvl="1">
              <a:buFont typeface="+mj-lt"/>
              <a:buAutoNum type="alphaLcPeriod"/>
            </a:pPr>
            <a:r>
              <a:rPr lang="en-US" sz="1400" b="0" dirty="0">
                <a:solidFill>
                  <a:srgbClr val="C00000"/>
                </a:solidFill>
              </a:rPr>
              <a:t>Point out and name 10 symbols on a topographic map.</a:t>
            </a:r>
          </a:p>
          <a:p>
            <a:pPr lvl="1">
              <a:buFont typeface="+mj-lt"/>
              <a:buAutoNum type="alphaLcPeriod"/>
            </a:pPr>
            <a:r>
              <a:rPr lang="en-US" sz="1400" b="0" dirty="0"/>
              <a:t>Explain the meaning of </a:t>
            </a:r>
            <a:r>
              <a:rPr lang="en-US" sz="1400" b="0" i="1" dirty="0"/>
              <a:t>declination</a:t>
            </a:r>
            <a:r>
              <a:rPr lang="en-US" sz="1400" b="0" dirty="0"/>
              <a:t>. Tell why you must consider declination when using map and compass together. </a:t>
            </a:r>
          </a:p>
          <a:p>
            <a:pPr lvl="1">
              <a:buFont typeface="+mj-lt"/>
              <a:buAutoNum type="alphaLcPeriod"/>
            </a:pPr>
            <a:r>
              <a:rPr lang="en-US" sz="1400" b="0" dirty="0"/>
              <a:t>Show a topographic map with magnetic north-south lines. </a:t>
            </a:r>
          </a:p>
          <a:p>
            <a:pPr lvl="1">
              <a:buFont typeface="+mj-lt"/>
              <a:buAutoNum type="alphaLcPeriod"/>
            </a:pPr>
            <a:r>
              <a:rPr lang="en-US" sz="1400" b="0" dirty="0"/>
              <a:t>Show how to measure distances using an orienteering compass.</a:t>
            </a:r>
          </a:p>
          <a:p>
            <a:pPr lvl="1">
              <a:buFont typeface="+mj-lt"/>
              <a:buAutoNum type="alphaLcPeriod"/>
            </a:pPr>
            <a:r>
              <a:rPr lang="en-US" sz="1400" b="0" dirty="0"/>
              <a:t>Show how to orient a map using a compass.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2121" y="4114800"/>
            <a:ext cx="2511558" cy="2511558"/>
          </a:xfrm>
          <a:prstGeom prst="rect">
            <a:avLst/>
          </a:prstGeom>
        </p:spPr>
      </p:pic>
    </p:spTree>
    <p:extLst>
      <p:ext uri="{BB962C8B-B14F-4D97-AF65-F5344CB8AC3E}">
        <p14:creationId xmlns:p14="http://schemas.microsoft.com/office/powerpoint/2010/main" val="10988055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Topographic Map Symbols</a:t>
            </a:r>
            <a:endParaRPr lang="en-US" dirty="0"/>
          </a:p>
        </p:txBody>
      </p:sp>
      <p:sp>
        <p:nvSpPr>
          <p:cNvPr id="3" name="Content Placeholder 2"/>
          <p:cNvSpPr>
            <a:spLocks noGrp="1"/>
          </p:cNvSpPr>
          <p:nvPr>
            <p:ph idx="1"/>
          </p:nvPr>
        </p:nvSpPr>
        <p:spPr/>
        <p:txBody>
          <a:bodyPr/>
          <a:lstStyle/>
          <a:p>
            <a:r>
              <a:rPr lang="en-US" sz="2000" dirty="0"/>
              <a:t>In general these are the major color categories used on USGS topo maps.</a:t>
            </a:r>
          </a:p>
          <a:p>
            <a:r>
              <a:rPr lang="en-US" sz="2000" b="1" dirty="0">
                <a:solidFill>
                  <a:schemeClr val="accent2"/>
                </a:solidFill>
              </a:rPr>
              <a:t>Brown lines</a:t>
            </a:r>
            <a:r>
              <a:rPr lang="en-US" sz="2000" dirty="0"/>
              <a:t> – contours (note that intervals vary)</a:t>
            </a:r>
          </a:p>
          <a:p>
            <a:r>
              <a:rPr lang="en-US" sz="2000" b="1" dirty="0">
                <a:solidFill>
                  <a:schemeClr val="tx2"/>
                </a:solidFill>
              </a:rPr>
              <a:t>Black lines</a:t>
            </a:r>
            <a:r>
              <a:rPr lang="en-US" sz="2000" dirty="0"/>
              <a:t> – roads, railroads, trails, and boundaries</a:t>
            </a:r>
          </a:p>
          <a:p>
            <a:r>
              <a:rPr lang="en-US" sz="2000" b="1" dirty="0">
                <a:solidFill>
                  <a:srgbClr val="FF0000"/>
                </a:solidFill>
              </a:rPr>
              <a:t>Red lines</a:t>
            </a:r>
            <a:r>
              <a:rPr lang="en-US" sz="2000" dirty="0"/>
              <a:t> – survey lines (township, range, and section lines)</a:t>
            </a:r>
          </a:p>
          <a:p>
            <a:r>
              <a:rPr lang="en-US" sz="2000" b="1" dirty="0">
                <a:solidFill>
                  <a:srgbClr val="00B0F0"/>
                </a:solidFill>
              </a:rPr>
              <a:t>Blue areas</a:t>
            </a:r>
            <a:r>
              <a:rPr lang="en-US" sz="2000" dirty="0"/>
              <a:t> – streams and solid is for larger bodies of water</a:t>
            </a:r>
          </a:p>
          <a:p>
            <a:r>
              <a:rPr lang="en-US" sz="2000" b="1" dirty="0">
                <a:solidFill>
                  <a:srgbClr val="009900"/>
                </a:solidFill>
              </a:rPr>
              <a:t>Green areas</a:t>
            </a:r>
            <a:r>
              <a:rPr lang="en-US" sz="2000" dirty="0"/>
              <a:t> – vegetation, typically trees or dense foliage</a:t>
            </a:r>
          </a:p>
          <a:p>
            <a:r>
              <a:rPr lang="en-US" sz="2000" b="1" dirty="0">
                <a:solidFill>
                  <a:srgbClr val="FF99CC"/>
                </a:solidFill>
              </a:rPr>
              <a:t>Pink</a:t>
            </a:r>
            <a:r>
              <a:rPr lang="en-US" sz="2000" b="1" dirty="0"/>
              <a:t> or </a:t>
            </a:r>
            <a:r>
              <a:rPr lang="en-US" sz="2000" b="1" dirty="0">
                <a:solidFill>
                  <a:schemeClr val="tx2">
                    <a:lumMod val="50000"/>
                    <a:lumOff val="50000"/>
                  </a:schemeClr>
                </a:solidFill>
              </a:rPr>
              <a:t>light gray areas</a:t>
            </a:r>
            <a:r>
              <a:rPr lang="en-US" sz="2000" dirty="0"/>
              <a:t> – cities and dense buildings (“built-up areas”)</a:t>
            </a:r>
          </a:p>
          <a:p>
            <a:r>
              <a:rPr lang="en-US" sz="2000" b="1" dirty="0">
                <a:solidFill>
                  <a:srgbClr val="9966FF"/>
                </a:solidFill>
              </a:rPr>
              <a:t>Purple areas</a:t>
            </a:r>
            <a:r>
              <a:rPr lang="en-US" sz="2000" dirty="0"/>
              <a:t> – used to show what was new on the latest editions of their maps (USGS no longer does this but it is still on some maps)</a:t>
            </a:r>
          </a:p>
          <a:p>
            <a:endParaRPr lang="en-US" sz="2000" dirty="0"/>
          </a:p>
        </p:txBody>
      </p:sp>
    </p:spTree>
    <p:extLst>
      <p:ext uri="{BB962C8B-B14F-4D97-AF65-F5344CB8AC3E}">
        <p14:creationId xmlns:p14="http://schemas.microsoft.com/office/powerpoint/2010/main" val="1528112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Topographic Map Symbols</a:t>
            </a:r>
            <a:endParaRPr lang="en-US" dirty="0"/>
          </a:p>
        </p:txBody>
      </p:sp>
      <p:sp>
        <p:nvSpPr>
          <p:cNvPr id="3" name="Content Placeholder 2"/>
          <p:cNvSpPr>
            <a:spLocks noGrp="1"/>
          </p:cNvSpPr>
          <p:nvPr>
            <p:ph idx="1"/>
          </p:nvPr>
        </p:nvSpPr>
        <p:spPr>
          <a:xfrm>
            <a:off x="1404938" y="1323974"/>
            <a:ext cx="3776661" cy="5210175"/>
          </a:xfrm>
        </p:spPr>
        <p:txBody>
          <a:bodyPr/>
          <a:lstStyle/>
          <a:p>
            <a:r>
              <a:rPr lang="en-US" sz="2000" dirty="0" smtClean="0"/>
              <a:t>Download the Topo Map Symbols and the Topo Map Symbols Flash Cards to practice and become proficient in identifying topographical map symbols.</a:t>
            </a:r>
            <a:endParaRPr lang="en-US" sz="2000" dirty="0"/>
          </a:p>
        </p:txBody>
      </p:sp>
      <p:pic>
        <p:nvPicPr>
          <p:cNvPr id="6" name="Picture 5"/>
          <p:cNvPicPr>
            <a:picLocks noChangeAspect="1"/>
          </p:cNvPicPr>
          <p:nvPr/>
        </p:nvPicPr>
        <p:blipFill>
          <a:blip r:embed="rId2"/>
          <a:stretch>
            <a:fillRect/>
          </a:stretch>
        </p:blipFill>
        <p:spPr>
          <a:xfrm>
            <a:off x="5334000" y="1323975"/>
            <a:ext cx="3035784" cy="5210175"/>
          </a:xfrm>
          <a:prstGeom prst="rect">
            <a:avLst/>
          </a:prstGeom>
        </p:spPr>
      </p:pic>
    </p:spTree>
    <p:extLst>
      <p:ext uri="{BB962C8B-B14F-4D97-AF65-F5344CB8AC3E}">
        <p14:creationId xmlns:p14="http://schemas.microsoft.com/office/powerpoint/2010/main" val="2602558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4</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the following:</a:t>
            </a:r>
          </a:p>
          <a:p>
            <a:pPr lvl="1">
              <a:buFont typeface="+mj-lt"/>
              <a:buAutoNum type="alphaLcPeriod"/>
            </a:pPr>
            <a:r>
              <a:rPr lang="en-US" sz="1400" b="0" dirty="0"/>
              <a:t>Explain how a topographic map shows terrain features. Point out and name five terrain features on a map and in the field.</a:t>
            </a:r>
          </a:p>
          <a:p>
            <a:pPr lvl="1">
              <a:buFont typeface="+mj-lt"/>
              <a:buAutoNum type="alphaLcPeriod"/>
            </a:pPr>
            <a:r>
              <a:rPr lang="en-US" sz="1400" b="0" dirty="0"/>
              <a:t>Point out and name 10 symbols on a topographic map.</a:t>
            </a:r>
          </a:p>
          <a:p>
            <a:pPr lvl="1">
              <a:buFont typeface="+mj-lt"/>
              <a:buAutoNum type="alphaLcPeriod"/>
            </a:pPr>
            <a:r>
              <a:rPr lang="en-US" sz="1400" b="0" dirty="0">
                <a:solidFill>
                  <a:srgbClr val="C00000"/>
                </a:solidFill>
              </a:rPr>
              <a:t>Explain the meaning of </a:t>
            </a:r>
            <a:r>
              <a:rPr lang="en-US" sz="1400" b="0" i="1" dirty="0">
                <a:solidFill>
                  <a:srgbClr val="C00000"/>
                </a:solidFill>
              </a:rPr>
              <a:t>declination</a:t>
            </a:r>
            <a:r>
              <a:rPr lang="en-US" sz="1400" b="0" dirty="0">
                <a:solidFill>
                  <a:srgbClr val="C00000"/>
                </a:solidFill>
              </a:rPr>
              <a:t>. Tell why you must consider declination when using map and compass together. </a:t>
            </a:r>
          </a:p>
          <a:p>
            <a:pPr lvl="1">
              <a:buFont typeface="+mj-lt"/>
              <a:buAutoNum type="alphaLcPeriod"/>
            </a:pPr>
            <a:r>
              <a:rPr lang="en-US" sz="1400" b="0" dirty="0"/>
              <a:t>Show a topographic map with magnetic north-south lines. </a:t>
            </a:r>
          </a:p>
          <a:p>
            <a:pPr lvl="1">
              <a:buFont typeface="+mj-lt"/>
              <a:buAutoNum type="alphaLcPeriod"/>
            </a:pPr>
            <a:r>
              <a:rPr lang="en-US" sz="1400" b="0" dirty="0"/>
              <a:t>Show how to measure distances using an orienteering compass.</a:t>
            </a:r>
          </a:p>
          <a:p>
            <a:pPr lvl="1">
              <a:buFont typeface="+mj-lt"/>
              <a:buAutoNum type="alphaLcPeriod"/>
            </a:pPr>
            <a:r>
              <a:rPr lang="en-US" sz="1400" b="0" dirty="0"/>
              <a:t>Show how to orient a map using a compass.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2121" y="4114800"/>
            <a:ext cx="2511558" cy="2511558"/>
          </a:xfrm>
          <a:prstGeom prst="rect">
            <a:avLst/>
          </a:prstGeom>
        </p:spPr>
      </p:pic>
    </p:spTree>
    <p:extLst>
      <p:ext uri="{BB962C8B-B14F-4D97-AF65-F5344CB8AC3E}">
        <p14:creationId xmlns:p14="http://schemas.microsoft.com/office/powerpoint/2010/main" val="1117543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Declination</a:t>
            </a:r>
            <a:endParaRPr lang="en-US" dirty="0"/>
          </a:p>
        </p:txBody>
      </p:sp>
      <p:sp>
        <p:nvSpPr>
          <p:cNvPr id="3" name="Content Placeholder 2"/>
          <p:cNvSpPr>
            <a:spLocks noGrp="1"/>
          </p:cNvSpPr>
          <p:nvPr>
            <p:ph idx="1"/>
          </p:nvPr>
        </p:nvSpPr>
        <p:spPr>
          <a:xfrm>
            <a:off x="457200" y="4038600"/>
            <a:ext cx="8382000" cy="2455862"/>
          </a:xfrm>
        </p:spPr>
        <p:txBody>
          <a:bodyPr/>
          <a:lstStyle/>
          <a:p>
            <a:r>
              <a:rPr lang="en-US" sz="2000" dirty="0"/>
              <a:t>To understand declination you must first realize that there are two North Poles.  </a:t>
            </a:r>
            <a:endParaRPr lang="en-US" sz="2000" dirty="0" smtClean="0"/>
          </a:p>
          <a:p>
            <a:r>
              <a:rPr lang="en-US" sz="2000" dirty="0" smtClean="0"/>
              <a:t>There </a:t>
            </a:r>
            <a:r>
              <a:rPr lang="en-US" sz="2000" dirty="0"/>
              <a:t>is a True Geographic North Pole at the top of the world, and a Magnetic North Pole</a:t>
            </a:r>
            <a:r>
              <a:rPr lang="en-US" sz="2000" dirty="0" smtClean="0"/>
              <a:t>.</a:t>
            </a:r>
          </a:p>
          <a:p>
            <a:r>
              <a:rPr lang="en-US" sz="2000" dirty="0" smtClean="0"/>
              <a:t>A </a:t>
            </a:r>
            <a:r>
              <a:rPr lang="en-US" sz="2000" dirty="0"/>
              <a:t>compass points to Magnetic North, not True North</a:t>
            </a:r>
            <a:r>
              <a:rPr lang="en-US" sz="2000" dirty="0" smtClean="0"/>
              <a:t>.</a:t>
            </a:r>
          </a:p>
          <a:p>
            <a:r>
              <a:rPr lang="en-US" sz="2000" dirty="0"/>
              <a:t>Magnetic declination refers to the angle between the geographic North Pole and the magnetic pole located in the Arctic Ocean</a:t>
            </a:r>
            <a:r>
              <a:rPr lang="en-US" sz="2000" dirty="0" smtClean="0"/>
              <a:t>. </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219200"/>
            <a:ext cx="4419600" cy="2762250"/>
          </a:xfrm>
          <a:prstGeom prst="rect">
            <a:avLst/>
          </a:prstGeom>
        </p:spPr>
      </p:pic>
    </p:spTree>
    <p:extLst>
      <p:ext uri="{BB962C8B-B14F-4D97-AF65-F5344CB8AC3E}">
        <p14:creationId xmlns:p14="http://schemas.microsoft.com/office/powerpoint/2010/main" val="15423949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Declination</a:t>
            </a:r>
          </a:p>
        </p:txBody>
      </p:sp>
      <p:sp>
        <p:nvSpPr>
          <p:cNvPr id="3" name="Content Placeholder 2"/>
          <p:cNvSpPr>
            <a:spLocks noGrp="1"/>
          </p:cNvSpPr>
          <p:nvPr>
            <p:ph idx="1"/>
          </p:nvPr>
        </p:nvSpPr>
        <p:spPr/>
        <p:txBody>
          <a:bodyPr/>
          <a:lstStyle/>
          <a:p>
            <a:pPr marL="0" indent="0">
              <a:buNone/>
            </a:pPr>
            <a:r>
              <a:rPr lang="en-US" sz="2000" b="1" dirty="0"/>
              <a:t>Which North to Use</a:t>
            </a:r>
            <a:endParaRPr lang="en-US" sz="2000" dirty="0"/>
          </a:p>
          <a:p>
            <a:r>
              <a:rPr lang="en-US" sz="2000" dirty="0" smtClean="0"/>
              <a:t>There are two </a:t>
            </a:r>
            <a:r>
              <a:rPr lang="en-US" sz="2000" dirty="0"/>
              <a:t>types of north to contend with. </a:t>
            </a:r>
            <a:endParaRPr lang="en-US" sz="2000" dirty="0" smtClean="0"/>
          </a:p>
          <a:p>
            <a:r>
              <a:rPr lang="en-US" sz="2000" dirty="0" smtClean="0"/>
              <a:t>When </a:t>
            </a:r>
            <a:r>
              <a:rPr lang="en-US" sz="2000" dirty="0"/>
              <a:t>you look at your map, it is drawn in relation to true north; when you look at your compass, it points to magnetic north. </a:t>
            </a:r>
            <a:endParaRPr lang="en-US" sz="2000" dirty="0" smtClean="0"/>
          </a:p>
          <a:p>
            <a:r>
              <a:rPr lang="en-US" sz="2000" dirty="0" smtClean="0"/>
              <a:t>To </a:t>
            </a:r>
            <a:r>
              <a:rPr lang="en-US" sz="2000" dirty="0"/>
              <a:t>make the map and compass work together you must decide on one North as your point of reference and base all your calculations on that</a:t>
            </a:r>
            <a:r>
              <a:rPr lang="en-US" sz="2000" dirty="0" smtClean="0"/>
              <a:t>.</a:t>
            </a:r>
          </a:p>
          <a:p>
            <a:r>
              <a:rPr lang="en-US" sz="2000" dirty="0" smtClean="0"/>
              <a:t> </a:t>
            </a:r>
            <a:r>
              <a:rPr lang="en-US" sz="2000" dirty="0"/>
              <a:t>As you can see the following chart, failure to take declination into account can put you way off target.</a:t>
            </a:r>
          </a:p>
        </p:txBody>
      </p:sp>
      <p:graphicFrame>
        <p:nvGraphicFramePr>
          <p:cNvPr id="8" name="Table 7"/>
          <p:cNvGraphicFramePr>
            <a:graphicFrameLocks noGrp="1"/>
          </p:cNvGraphicFramePr>
          <p:nvPr>
            <p:extLst>
              <p:ext uri="{D42A27DB-BD31-4B8C-83A1-F6EECF244321}">
                <p14:modId xmlns:p14="http://schemas.microsoft.com/office/powerpoint/2010/main" val="3538854628"/>
              </p:ext>
            </p:extLst>
          </p:nvPr>
        </p:nvGraphicFramePr>
        <p:xfrm>
          <a:off x="1143000" y="4800600"/>
          <a:ext cx="7488236" cy="1188720"/>
        </p:xfrm>
        <a:graphic>
          <a:graphicData uri="http://schemas.openxmlformats.org/drawingml/2006/table">
            <a:tbl>
              <a:tblPr firstRow="1" firstCol="1" bandRow="1">
                <a:tableStyleId>{C4B1156A-380E-4F78-BDF5-A606A8083BF9}</a:tableStyleId>
              </a:tblPr>
              <a:tblGrid>
                <a:gridCol w="3744118"/>
                <a:gridCol w="3744118"/>
              </a:tblGrid>
              <a:tr h="297180">
                <a:tc>
                  <a:txBody>
                    <a:bodyPr/>
                    <a:lstStyle/>
                    <a:p>
                      <a:pPr marL="0" marR="0" algn="ctr">
                        <a:spcBef>
                          <a:spcPts val="0"/>
                        </a:spcBef>
                        <a:spcAft>
                          <a:spcPts val="0"/>
                        </a:spcAft>
                      </a:pPr>
                      <a:r>
                        <a:rPr lang="en-US" sz="1400" dirty="0">
                          <a:effectLst/>
                        </a:rPr>
                        <a:t>Declination or Degrees Off Course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Error Off Target after Walking 10 Miles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7180">
                <a:tc>
                  <a:txBody>
                    <a:bodyPr/>
                    <a:lstStyle/>
                    <a:p>
                      <a:pPr marL="0" marR="0" algn="ct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920 feet (280 meters)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7180">
                <a:tc>
                  <a:txBody>
                    <a:bodyPr/>
                    <a:lstStyle/>
                    <a:p>
                      <a:pPr marL="0" marR="0" algn="ctr">
                        <a:spcBef>
                          <a:spcPts val="0"/>
                        </a:spcBef>
                        <a:spcAft>
                          <a:spcPts val="0"/>
                        </a:spcAft>
                      </a:pPr>
                      <a:r>
                        <a:rPr lang="en-US" sz="1400" dirty="0">
                          <a:effectLst/>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4,600 feet (1,402 meters)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7180">
                <a:tc>
                  <a:txBody>
                    <a:bodyPr/>
                    <a:lstStyle/>
                    <a:p>
                      <a:pPr marL="0" marR="0" algn="ctr">
                        <a:spcBef>
                          <a:spcPts val="0"/>
                        </a:spcBef>
                        <a:spcAft>
                          <a:spcPts val="0"/>
                        </a:spcAft>
                      </a:pPr>
                      <a:r>
                        <a:rPr lang="en-US" sz="1400" dirty="0">
                          <a:effectLst/>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effectLst/>
                        </a:rPr>
                        <a:t>9,170 feet (2,795 meters)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7536462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Declination</a:t>
            </a:r>
          </a:p>
        </p:txBody>
      </p:sp>
      <p:sp>
        <p:nvSpPr>
          <p:cNvPr id="3" name="Content Placeholder 2"/>
          <p:cNvSpPr>
            <a:spLocks noGrp="1"/>
          </p:cNvSpPr>
          <p:nvPr>
            <p:ph idx="1"/>
          </p:nvPr>
        </p:nvSpPr>
        <p:spPr/>
        <p:txBody>
          <a:bodyPr/>
          <a:lstStyle/>
          <a:p>
            <a:pPr marL="0" indent="0">
              <a:buNone/>
            </a:pPr>
            <a:r>
              <a:rPr lang="en-US" sz="2000" b="1" dirty="0"/>
              <a:t>What's your Map Declination?</a:t>
            </a:r>
            <a:endParaRPr lang="en-US" sz="2000" dirty="0"/>
          </a:p>
          <a:p>
            <a:r>
              <a:rPr lang="en-US" sz="2000" dirty="0"/>
              <a:t>The first thing you need to know is where you are in relation to magnetic north. </a:t>
            </a:r>
            <a:endParaRPr lang="en-US" sz="2000" dirty="0" smtClean="0"/>
          </a:p>
          <a:p>
            <a:r>
              <a:rPr lang="en-US" sz="2000" dirty="0" smtClean="0"/>
              <a:t>You </a:t>
            </a:r>
            <a:r>
              <a:rPr lang="en-US" sz="2000" dirty="0"/>
              <a:t>can find this information by looking on your map legend. </a:t>
            </a:r>
            <a:endParaRPr lang="en-US" sz="20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3048000"/>
            <a:ext cx="5649611" cy="2743200"/>
          </a:xfrm>
          <a:prstGeom prst="rect">
            <a:avLst/>
          </a:prstGeom>
        </p:spPr>
      </p:pic>
    </p:spTree>
    <p:extLst>
      <p:ext uri="{BB962C8B-B14F-4D97-AF65-F5344CB8AC3E}">
        <p14:creationId xmlns:p14="http://schemas.microsoft.com/office/powerpoint/2010/main" val="1083730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Declination</a:t>
            </a:r>
          </a:p>
        </p:txBody>
      </p:sp>
      <p:sp>
        <p:nvSpPr>
          <p:cNvPr id="3" name="Content Placeholder 2"/>
          <p:cNvSpPr>
            <a:spLocks noGrp="1"/>
          </p:cNvSpPr>
          <p:nvPr>
            <p:ph idx="1"/>
          </p:nvPr>
        </p:nvSpPr>
        <p:spPr>
          <a:xfrm>
            <a:off x="228600" y="4591050"/>
            <a:ext cx="8664575" cy="2266950"/>
          </a:xfrm>
        </p:spPr>
        <p:txBody>
          <a:bodyPr/>
          <a:lstStyle/>
          <a:p>
            <a:r>
              <a:rPr lang="en-US" sz="1600" dirty="0" smtClean="0"/>
              <a:t>If </a:t>
            </a:r>
            <a:r>
              <a:rPr lang="en-US" sz="1600" dirty="0"/>
              <a:t>you look at the map of North </a:t>
            </a:r>
            <a:r>
              <a:rPr lang="en-US" sz="1600" dirty="0" smtClean="0"/>
              <a:t>America, you </a:t>
            </a:r>
            <a:r>
              <a:rPr lang="en-US" sz="1600" dirty="0"/>
              <a:t>will see the line roughly marking 0° declination. </a:t>
            </a:r>
            <a:endParaRPr lang="en-US" sz="1600" dirty="0" smtClean="0"/>
          </a:p>
          <a:p>
            <a:r>
              <a:rPr lang="en-US" sz="1600" dirty="0" smtClean="0"/>
              <a:t>If </a:t>
            </a:r>
            <a:r>
              <a:rPr lang="en-US" sz="1600" dirty="0"/>
              <a:t>you are on the line where the declination is 0°, then you don't have to worry about any of this, since magnetic north and map north are equivalent. </a:t>
            </a:r>
            <a:endParaRPr lang="en-US" sz="1600" dirty="0" smtClean="0"/>
          </a:p>
          <a:p>
            <a:r>
              <a:rPr lang="en-US" sz="1600" dirty="0" smtClean="0"/>
              <a:t>If </a:t>
            </a:r>
            <a:r>
              <a:rPr lang="en-US" sz="1600" dirty="0"/>
              <a:t>you are to the right of that line, your compass will point toward the line (to the left) and hence the declination is to the west. </a:t>
            </a:r>
            <a:endParaRPr lang="en-US" sz="1600" dirty="0" smtClean="0"/>
          </a:p>
          <a:p>
            <a:r>
              <a:rPr lang="en-US" sz="1600" dirty="0" smtClean="0"/>
              <a:t>If </a:t>
            </a:r>
            <a:r>
              <a:rPr lang="en-US" sz="1600" dirty="0"/>
              <a:t>you are to the left of the line, your compass will point toward the line (to the right) and hence the declination is to the east.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066800"/>
            <a:ext cx="5562600" cy="3362325"/>
          </a:xfrm>
          <a:prstGeom prst="rect">
            <a:avLst/>
          </a:prstGeom>
        </p:spPr>
      </p:pic>
    </p:spTree>
    <p:extLst>
      <p:ext uri="{BB962C8B-B14F-4D97-AF65-F5344CB8AC3E}">
        <p14:creationId xmlns:p14="http://schemas.microsoft.com/office/powerpoint/2010/main" val="3956501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1</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2000" dirty="0"/>
              <a:t>Show that you know first aid for the types of injuries that could occur while orienteering, including cuts, scratches, blisters, snakebite, insect stings, tick bites, heat and cold reactions (sunburn, heatstroke, heat exhaustion, hypothermia), and dehydration. Explain to your counselor why you should be able to identify poisonous plants and poisonous animals that are found in your area.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4038600"/>
            <a:ext cx="2587758" cy="2587758"/>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4</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the following:</a:t>
            </a:r>
          </a:p>
          <a:p>
            <a:pPr lvl="1">
              <a:buFont typeface="+mj-lt"/>
              <a:buAutoNum type="alphaLcPeriod"/>
            </a:pPr>
            <a:r>
              <a:rPr lang="en-US" sz="1400" b="0" dirty="0"/>
              <a:t>Explain how a topographic map shows terrain features. Point out and name five terrain features on a map and in the field.</a:t>
            </a:r>
          </a:p>
          <a:p>
            <a:pPr lvl="1">
              <a:buFont typeface="+mj-lt"/>
              <a:buAutoNum type="alphaLcPeriod"/>
            </a:pPr>
            <a:r>
              <a:rPr lang="en-US" sz="1400" b="0" dirty="0"/>
              <a:t>Point out and name 10 symbols on a topographic map.</a:t>
            </a:r>
          </a:p>
          <a:p>
            <a:pPr lvl="1">
              <a:buFont typeface="+mj-lt"/>
              <a:buAutoNum type="alphaLcPeriod"/>
            </a:pPr>
            <a:r>
              <a:rPr lang="en-US" sz="1400" b="0" dirty="0"/>
              <a:t>Explain the meaning of </a:t>
            </a:r>
            <a:r>
              <a:rPr lang="en-US" sz="1400" b="0" i="1" dirty="0"/>
              <a:t>declination</a:t>
            </a:r>
            <a:r>
              <a:rPr lang="en-US" sz="1400" b="0" dirty="0"/>
              <a:t>. Tell why you must consider declination when using map and compass together. </a:t>
            </a:r>
          </a:p>
          <a:p>
            <a:pPr lvl="1">
              <a:buFont typeface="+mj-lt"/>
              <a:buAutoNum type="alphaLcPeriod"/>
            </a:pPr>
            <a:r>
              <a:rPr lang="en-US" sz="1400" b="0" dirty="0">
                <a:solidFill>
                  <a:srgbClr val="C00000"/>
                </a:solidFill>
              </a:rPr>
              <a:t>Show a topographic map with magnetic north-south lines. </a:t>
            </a:r>
          </a:p>
          <a:p>
            <a:pPr lvl="1">
              <a:buFont typeface="+mj-lt"/>
              <a:buAutoNum type="alphaLcPeriod"/>
            </a:pPr>
            <a:r>
              <a:rPr lang="en-US" sz="1400" b="0" dirty="0"/>
              <a:t>Show how to measure distances using an orienteering compass.</a:t>
            </a:r>
          </a:p>
          <a:p>
            <a:pPr lvl="1">
              <a:buFont typeface="+mj-lt"/>
              <a:buAutoNum type="alphaLcPeriod"/>
            </a:pPr>
            <a:r>
              <a:rPr lang="en-US" sz="1400" b="0" dirty="0"/>
              <a:t>Show how to orient a map using a compass.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2121" y="4168113"/>
            <a:ext cx="2511558" cy="2511558"/>
          </a:xfrm>
          <a:prstGeom prst="rect">
            <a:avLst/>
          </a:prstGeom>
        </p:spPr>
      </p:pic>
    </p:spTree>
    <p:extLst>
      <p:ext uri="{BB962C8B-B14F-4D97-AF65-F5344CB8AC3E}">
        <p14:creationId xmlns:p14="http://schemas.microsoft.com/office/powerpoint/2010/main" val="27535348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North-South Lines</a:t>
            </a:r>
            <a:endParaRPr lang="en-US" dirty="0"/>
          </a:p>
        </p:txBody>
      </p:sp>
      <p:sp>
        <p:nvSpPr>
          <p:cNvPr id="3" name="Content Placeholder 2"/>
          <p:cNvSpPr>
            <a:spLocks noGrp="1"/>
          </p:cNvSpPr>
          <p:nvPr>
            <p:ph idx="1"/>
          </p:nvPr>
        </p:nvSpPr>
        <p:spPr>
          <a:xfrm>
            <a:off x="304801" y="1676400"/>
            <a:ext cx="4267199" cy="4857750"/>
          </a:xfrm>
        </p:spPr>
        <p:txBody>
          <a:bodyPr/>
          <a:lstStyle/>
          <a:p>
            <a:r>
              <a:rPr lang="en-US" sz="1600" dirty="0"/>
              <a:t>If you do not compensate for declination, you </a:t>
            </a:r>
            <a:r>
              <a:rPr lang="en-US" sz="1600" dirty="0" smtClean="0"/>
              <a:t>will not </a:t>
            </a:r>
            <a:r>
              <a:rPr lang="en-US" sz="1600" dirty="0"/>
              <a:t>be able to find the actual direction </a:t>
            </a:r>
            <a:r>
              <a:rPr lang="en-US" sz="1600" dirty="0" smtClean="0"/>
              <a:t>between two </a:t>
            </a:r>
            <a:r>
              <a:rPr lang="en-US" sz="1600" dirty="0"/>
              <a:t>points as related to the north and south of </a:t>
            </a:r>
            <a:r>
              <a:rPr lang="en-US" sz="1600" dirty="0" smtClean="0"/>
              <a:t>the landscape</a:t>
            </a:r>
            <a:r>
              <a:rPr lang="en-US" sz="1600" dirty="0"/>
              <a:t>. </a:t>
            </a:r>
            <a:endParaRPr lang="en-US" sz="1600" dirty="0" smtClean="0"/>
          </a:p>
          <a:p>
            <a:r>
              <a:rPr lang="en-US" sz="1600" dirty="0" smtClean="0"/>
              <a:t>The </a:t>
            </a:r>
            <a:r>
              <a:rPr lang="en-US" sz="1600" dirty="0"/>
              <a:t>simplest solution is to convert </a:t>
            </a:r>
            <a:r>
              <a:rPr lang="en-US" sz="1600" dirty="0" smtClean="0"/>
              <a:t>the language </a:t>
            </a:r>
            <a:r>
              <a:rPr lang="en-US" sz="1600" dirty="0"/>
              <a:t>of the map into the language of </a:t>
            </a:r>
            <a:r>
              <a:rPr lang="en-US" sz="1600" dirty="0" smtClean="0"/>
              <a:t>the compass</a:t>
            </a:r>
            <a:r>
              <a:rPr lang="en-US" sz="1600" dirty="0"/>
              <a:t>. </a:t>
            </a:r>
            <a:endParaRPr lang="en-US" sz="1600" dirty="0" smtClean="0"/>
          </a:p>
          <a:p>
            <a:r>
              <a:rPr lang="en-US" sz="1600" dirty="0" smtClean="0"/>
              <a:t>Do </a:t>
            </a:r>
            <a:r>
              <a:rPr lang="en-US" sz="1600" dirty="0"/>
              <a:t>this by drawing magnetic </a:t>
            </a:r>
            <a:r>
              <a:rPr lang="en-US" sz="1600" dirty="0" smtClean="0"/>
              <a:t>north-south lines </a:t>
            </a:r>
            <a:r>
              <a:rPr lang="en-US" sz="1600" dirty="0"/>
              <a:t>on the map by lining up a ruler against </a:t>
            </a:r>
            <a:r>
              <a:rPr lang="en-US" sz="1600" dirty="0" smtClean="0"/>
              <a:t>the magnetic </a:t>
            </a:r>
            <a:r>
              <a:rPr lang="en-US" sz="1600" dirty="0"/>
              <a:t>north arrow and extending this line </a:t>
            </a:r>
            <a:r>
              <a:rPr lang="en-US" sz="1600" dirty="0" smtClean="0"/>
              <a:t>with a </a:t>
            </a:r>
            <a:r>
              <a:rPr lang="en-US" sz="1600" dirty="0"/>
              <a:t>pencil to the top of the map. </a:t>
            </a:r>
            <a:endParaRPr lang="en-US" sz="1600" dirty="0" smtClean="0"/>
          </a:p>
          <a:p>
            <a:r>
              <a:rPr lang="en-US" sz="1600" dirty="0" smtClean="0"/>
              <a:t>Draw </a:t>
            </a:r>
            <a:r>
              <a:rPr lang="en-US" sz="1600" dirty="0"/>
              <a:t>parallel lines </a:t>
            </a:r>
            <a:r>
              <a:rPr lang="en-US" sz="1600" dirty="0" smtClean="0"/>
              <a:t>to this </a:t>
            </a:r>
            <a:r>
              <a:rPr lang="en-US" sz="1600" dirty="0"/>
              <a:t>one, a ruler’s width apart. </a:t>
            </a:r>
            <a:endParaRPr lang="en-US" sz="1600" dirty="0" smtClean="0"/>
          </a:p>
          <a:p>
            <a:r>
              <a:rPr lang="en-US" sz="1600" dirty="0" smtClean="0"/>
              <a:t>This </a:t>
            </a:r>
            <a:r>
              <a:rPr lang="en-US" sz="1600" dirty="0"/>
              <a:t>has already </a:t>
            </a:r>
            <a:r>
              <a:rPr lang="en-US" sz="1600" dirty="0" smtClean="0"/>
              <a:t>been done </a:t>
            </a:r>
            <a:r>
              <a:rPr lang="en-US" sz="1600" dirty="0"/>
              <a:t>on all orienteering maps.</a:t>
            </a: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7778" t="20833" b="9537"/>
          <a:stretch/>
        </p:blipFill>
        <p:spPr>
          <a:xfrm>
            <a:off x="4724400" y="1828800"/>
            <a:ext cx="4267200" cy="3581400"/>
          </a:xfrm>
          <a:prstGeom prst="rect">
            <a:avLst/>
          </a:prstGeom>
        </p:spPr>
      </p:pic>
    </p:spTree>
    <p:extLst>
      <p:ext uri="{BB962C8B-B14F-4D97-AF65-F5344CB8AC3E}">
        <p14:creationId xmlns:p14="http://schemas.microsoft.com/office/powerpoint/2010/main" val="627506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Orienteering Map with Magnetic North Lines</a:t>
            </a:r>
            <a:endParaRPr lang="en-US" sz="2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143000"/>
            <a:ext cx="5744922" cy="5486400"/>
          </a:xfrm>
          <a:prstGeom prst="rect">
            <a:avLst/>
          </a:prstGeom>
        </p:spPr>
      </p:pic>
    </p:spTree>
    <p:extLst>
      <p:ext uri="{BB962C8B-B14F-4D97-AF65-F5344CB8AC3E}">
        <p14:creationId xmlns:p14="http://schemas.microsoft.com/office/powerpoint/2010/main" val="35748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4</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the following:</a:t>
            </a:r>
          </a:p>
          <a:p>
            <a:pPr lvl="1">
              <a:buFont typeface="+mj-lt"/>
              <a:buAutoNum type="alphaLcPeriod"/>
            </a:pPr>
            <a:r>
              <a:rPr lang="en-US" sz="1400" b="0" dirty="0"/>
              <a:t>Explain how a topographic map shows terrain features. Point out and name five terrain features on a map and in the field.</a:t>
            </a:r>
          </a:p>
          <a:p>
            <a:pPr lvl="1">
              <a:buFont typeface="+mj-lt"/>
              <a:buAutoNum type="alphaLcPeriod"/>
            </a:pPr>
            <a:r>
              <a:rPr lang="en-US" sz="1400" b="0" dirty="0"/>
              <a:t>Point out and name 10 symbols on a topographic map.</a:t>
            </a:r>
          </a:p>
          <a:p>
            <a:pPr lvl="1">
              <a:buFont typeface="+mj-lt"/>
              <a:buAutoNum type="alphaLcPeriod"/>
            </a:pPr>
            <a:r>
              <a:rPr lang="en-US" sz="1400" b="0" dirty="0"/>
              <a:t>Explain the meaning of </a:t>
            </a:r>
            <a:r>
              <a:rPr lang="en-US" sz="1400" b="0" i="1" dirty="0"/>
              <a:t>declination</a:t>
            </a:r>
            <a:r>
              <a:rPr lang="en-US" sz="1400" b="0" dirty="0"/>
              <a:t>. Tell why you must consider declination when using map and compass together. </a:t>
            </a:r>
          </a:p>
          <a:p>
            <a:pPr lvl="1">
              <a:buFont typeface="+mj-lt"/>
              <a:buAutoNum type="alphaLcPeriod"/>
            </a:pPr>
            <a:r>
              <a:rPr lang="en-US" sz="1400" b="0" dirty="0"/>
              <a:t>Show a topographic map with magnetic north-south lines. </a:t>
            </a:r>
          </a:p>
          <a:p>
            <a:pPr lvl="1">
              <a:buFont typeface="+mj-lt"/>
              <a:buAutoNum type="alphaLcPeriod"/>
            </a:pPr>
            <a:r>
              <a:rPr lang="en-US" sz="1400" b="0" dirty="0">
                <a:solidFill>
                  <a:srgbClr val="C00000"/>
                </a:solidFill>
              </a:rPr>
              <a:t>Show how to measure distances using an orienteering compass.</a:t>
            </a:r>
          </a:p>
          <a:p>
            <a:pPr lvl="1">
              <a:buFont typeface="+mj-lt"/>
              <a:buAutoNum type="alphaLcPeriod"/>
            </a:pPr>
            <a:r>
              <a:rPr lang="en-US" sz="1400" b="0" dirty="0"/>
              <a:t>Show how to orient a map using a compass.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2121" y="4114800"/>
            <a:ext cx="2511558" cy="2511558"/>
          </a:xfrm>
          <a:prstGeom prst="rect">
            <a:avLst/>
          </a:prstGeom>
        </p:spPr>
      </p:pic>
    </p:spTree>
    <p:extLst>
      <p:ext uri="{BB962C8B-B14F-4D97-AF65-F5344CB8AC3E}">
        <p14:creationId xmlns:p14="http://schemas.microsoft.com/office/powerpoint/2010/main" val="10430466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Measuring Distance with a Compass</a:t>
            </a:r>
            <a:endParaRPr lang="en-US" sz="3200" dirty="0"/>
          </a:p>
        </p:txBody>
      </p:sp>
      <p:sp>
        <p:nvSpPr>
          <p:cNvPr id="3" name="Content Placeholder 2"/>
          <p:cNvSpPr>
            <a:spLocks noGrp="1"/>
          </p:cNvSpPr>
          <p:nvPr>
            <p:ph idx="1"/>
          </p:nvPr>
        </p:nvSpPr>
        <p:spPr/>
        <p:txBody>
          <a:bodyPr/>
          <a:lstStyle/>
          <a:p>
            <a:pPr marL="0" indent="0">
              <a:buNone/>
            </a:pPr>
            <a:r>
              <a:rPr lang="en-US" sz="2000" b="1" dirty="0"/>
              <a:t>Measuring Distance on a Map</a:t>
            </a:r>
          </a:p>
          <a:p>
            <a:r>
              <a:rPr lang="en-US" sz="1600" dirty="0" smtClean="0"/>
              <a:t>Depending </a:t>
            </a:r>
            <a:r>
              <a:rPr lang="en-US" sz="1600" dirty="0"/>
              <a:t>on the type of compass, a variety of scales may </a:t>
            </a:r>
            <a:r>
              <a:rPr lang="en-US" sz="1600" dirty="0" smtClean="0"/>
              <a:t>be marked </a:t>
            </a:r>
            <a:r>
              <a:rPr lang="en-US" sz="1600" dirty="0"/>
              <a:t>along the edge of the baseplate. Ideally, one scale </a:t>
            </a:r>
            <a:r>
              <a:rPr lang="en-US" sz="1600" dirty="0" smtClean="0"/>
              <a:t>on the </a:t>
            </a:r>
            <a:r>
              <a:rPr lang="en-US" sz="1600" dirty="0"/>
              <a:t>compass is the same as that on your </a:t>
            </a:r>
            <a:r>
              <a:rPr lang="en-US" sz="1600" dirty="0" smtClean="0"/>
              <a:t>map. For </a:t>
            </a:r>
            <a:r>
              <a:rPr lang="en-US" sz="1600" dirty="0"/>
              <a:t>example, if your map has a scale of </a:t>
            </a:r>
            <a:r>
              <a:rPr lang="en-US" sz="1600" dirty="0" smtClean="0"/>
              <a:t>1:24,000 and </a:t>
            </a:r>
            <a:r>
              <a:rPr lang="en-US" sz="1600" dirty="0"/>
              <a:t>your compass has that scale on its </a:t>
            </a:r>
            <a:r>
              <a:rPr lang="en-US" sz="1600" dirty="0" smtClean="0"/>
              <a:t>baseplate, measuring </a:t>
            </a:r>
            <a:r>
              <a:rPr lang="en-US" sz="1600" dirty="0"/>
              <a:t>distance is simple. Take the edge </a:t>
            </a:r>
            <a:r>
              <a:rPr lang="en-US" sz="1600" dirty="0" smtClean="0"/>
              <a:t>of the </a:t>
            </a:r>
            <a:r>
              <a:rPr lang="en-US" sz="1600" dirty="0"/>
              <a:t>compass with the proper scale on it and </a:t>
            </a:r>
            <a:r>
              <a:rPr lang="en-US" sz="1600" dirty="0" smtClean="0"/>
              <a:t>connect the </a:t>
            </a:r>
            <a:r>
              <a:rPr lang="en-US" sz="1600" dirty="0"/>
              <a:t>points for which the distance is </a:t>
            </a:r>
            <a:r>
              <a:rPr lang="en-US" sz="1600" dirty="0" smtClean="0"/>
              <a:t>desired. Simply </a:t>
            </a:r>
            <a:r>
              <a:rPr lang="en-US" sz="1600" dirty="0"/>
              <a:t>read the distance directly from the </a:t>
            </a:r>
            <a:r>
              <a:rPr lang="en-US" sz="1600" dirty="0" smtClean="0"/>
              <a:t>scale. It </a:t>
            </a:r>
            <a:r>
              <a:rPr lang="en-US" sz="1600" dirty="0"/>
              <a:t>is fairly common to find orienteering </a:t>
            </a:r>
            <a:r>
              <a:rPr lang="en-US" sz="1600" dirty="0" smtClean="0"/>
              <a:t>compasses with </a:t>
            </a:r>
            <a:r>
              <a:rPr lang="en-US" sz="1600" dirty="0"/>
              <a:t>scales of </a:t>
            </a:r>
            <a:r>
              <a:rPr lang="en-US" sz="1600" dirty="0" smtClean="0"/>
              <a:t>1:15,000 or 1:24,000.</a:t>
            </a:r>
            <a:endParaRPr lang="en-US" sz="16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4444" b="23334"/>
          <a:stretch/>
        </p:blipFill>
        <p:spPr>
          <a:xfrm rot="10800000">
            <a:off x="881856" y="3657600"/>
            <a:ext cx="4267200" cy="2228427"/>
          </a:xfrm>
          <a:prstGeom prst="rect">
            <a:avLst/>
          </a:prstGeom>
        </p:spPr>
      </p:pic>
      <p:pic>
        <p:nvPicPr>
          <p:cNvPr id="5" name="Picture 4"/>
          <p:cNvPicPr>
            <a:picLocks noChangeAspect="1"/>
          </p:cNvPicPr>
          <p:nvPr/>
        </p:nvPicPr>
        <p:blipFill>
          <a:blip r:embed="rId3"/>
          <a:stretch>
            <a:fillRect/>
          </a:stretch>
        </p:blipFill>
        <p:spPr>
          <a:xfrm>
            <a:off x="5334000" y="3733800"/>
            <a:ext cx="3039074" cy="2152227"/>
          </a:xfrm>
          <a:prstGeom prst="rect">
            <a:avLst/>
          </a:prstGeom>
        </p:spPr>
      </p:pic>
    </p:spTree>
    <p:extLst>
      <p:ext uri="{BB962C8B-B14F-4D97-AF65-F5344CB8AC3E}">
        <p14:creationId xmlns:p14="http://schemas.microsoft.com/office/powerpoint/2010/main" val="14183051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Measuring Distance with a Compass</a:t>
            </a:r>
            <a:endParaRPr lang="en-US" sz="3200" dirty="0"/>
          </a:p>
        </p:txBody>
      </p:sp>
      <p:sp>
        <p:nvSpPr>
          <p:cNvPr id="3" name="Content Placeholder 2"/>
          <p:cNvSpPr>
            <a:spLocks noGrp="1"/>
          </p:cNvSpPr>
          <p:nvPr>
            <p:ph idx="1"/>
          </p:nvPr>
        </p:nvSpPr>
        <p:spPr/>
        <p:txBody>
          <a:bodyPr/>
          <a:lstStyle/>
          <a:p>
            <a:pPr marL="0" indent="0">
              <a:buNone/>
            </a:pPr>
            <a:r>
              <a:rPr lang="en-US" sz="2000" b="1" dirty="0"/>
              <a:t>Measuring Distance on a Map</a:t>
            </a:r>
          </a:p>
          <a:p>
            <a:r>
              <a:rPr lang="en-US" sz="1600" dirty="0" smtClean="0"/>
              <a:t>Sometimes </a:t>
            </a:r>
            <a:r>
              <a:rPr lang="en-US" sz="1600" dirty="0"/>
              <a:t>you might want to use the </a:t>
            </a:r>
            <a:r>
              <a:rPr lang="en-US" sz="1600" dirty="0" smtClean="0"/>
              <a:t>edge of </a:t>
            </a:r>
            <a:r>
              <a:rPr lang="en-US" sz="1600" dirty="0"/>
              <a:t>the compass as a ruler, with inches on </a:t>
            </a:r>
            <a:r>
              <a:rPr lang="en-US" sz="1600" dirty="0" smtClean="0"/>
              <a:t>one side </a:t>
            </a:r>
            <a:r>
              <a:rPr lang="en-US" sz="1600" dirty="0"/>
              <a:t>and millimeters on the other side of </a:t>
            </a:r>
            <a:r>
              <a:rPr lang="en-US" sz="1600" dirty="0" smtClean="0"/>
              <a:t>the baseplate</a:t>
            </a:r>
            <a:r>
              <a:rPr lang="en-US" sz="1600" dirty="0"/>
              <a:t>. Measure the distance on the map </a:t>
            </a:r>
            <a:r>
              <a:rPr lang="en-US" sz="1600" dirty="0" smtClean="0"/>
              <a:t>with either </a:t>
            </a:r>
            <a:r>
              <a:rPr lang="en-US" sz="1600" dirty="0"/>
              <a:t>scale and compare those distances </a:t>
            </a:r>
            <a:r>
              <a:rPr lang="en-US" sz="1600" dirty="0" smtClean="0"/>
              <a:t>with the </a:t>
            </a:r>
            <a:r>
              <a:rPr lang="en-US" sz="1600" dirty="0"/>
              <a:t>distance rulers on the margin of the </a:t>
            </a:r>
            <a:r>
              <a:rPr lang="en-US" sz="1600" dirty="0" smtClean="0"/>
              <a:t>map. Read </a:t>
            </a:r>
            <a:r>
              <a:rPr lang="en-US" sz="1600" dirty="0"/>
              <a:t>off the ground distance. Distance rulers </a:t>
            </a:r>
            <a:r>
              <a:rPr lang="en-US" sz="1600" dirty="0" smtClean="0"/>
              <a:t>on maps </a:t>
            </a:r>
            <a:r>
              <a:rPr lang="en-US" sz="1600" dirty="0"/>
              <a:t>are generally in miles, kilometers, and </a:t>
            </a:r>
            <a:r>
              <a:rPr lang="en-US" sz="1600" dirty="0" smtClean="0"/>
              <a:t>feet. Orienteering </a:t>
            </a:r>
            <a:r>
              <a:rPr lang="en-US" sz="1600" dirty="0"/>
              <a:t>uses metric measurements, so you usually </a:t>
            </a:r>
            <a:r>
              <a:rPr lang="en-US" sz="1600" dirty="0" smtClean="0"/>
              <a:t>will use </a:t>
            </a:r>
            <a:r>
              <a:rPr lang="en-US" sz="1600" dirty="0"/>
              <a:t>the kilometer/meter distance bar on the map.</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4444" b="23334"/>
          <a:stretch/>
        </p:blipFill>
        <p:spPr>
          <a:xfrm rot="10800000">
            <a:off x="579005" y="3810000"/>
            <a:ext cx="4267200" cy="22284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429000"/>
            <a:ext cx="3545513" cy="3250053"/>
          </a:xfrm>
          <a:prstGeom prst="rect">
            <a:avLst/>
          </a:prstGeom>
        </p:spPr>
      </p:pic>
    </p:spTree>
    <p:extLst>
      <p:ext uri="{BB962C8B-B14F-4D97-AF65-F5344CB8AC3E}">
        <p14:creationId xmlns:p14="http://schemas.microsoft.com/office/powerpoint/2010/main" val="43255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4</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the following:</a:t>
            </a:r>
          </a:p>
          <a:p>
            <a:pPr lvl="1">
              <a:buFont typeface="+mj-lt"/>
              <a:buAutoNum type="alphaLcPeriod"/>
            </a:pPr>
            <a:r>
              <a:rPr lang="en-US" sz="1400" b="0" dirty="0"/>
              <a:t>Explain how a topographic map shows terrain features. Point out and name five terrain features on a map and in the field.</a:t>
            </a:r>
          </a:p>
          <a:p>
            <a:pPr lvl="1">
              <a:buFont typeface="+mj-lt"/>
              <a:buAutoNum type="alphaLcPeriod"/>
            </a:pPr>
            <a:r>
              <a:rPr lang="en-US" sz="1400" b="0" dirty="0"/>
              <a:t>Point out and name 10 symbols on a topographic map.</a:t>
            </a:r>
          </a:p>
          <a:p>
            <a:pPr lvl="1">
              <a:buFont typeface="+mj-lt"/>
              <a:buAutoNum type="alphaLcPeriod"/>
            </a:pPr>
            <a:r>
              <a:rPr lang="en-US" sz="1400" b="0" dirty="0"/>
              <a:t>Explain the meaning of </a:t>
            </a:r>
            <a:r>
              <a:rPr lang="en-US" sz="1400" b="0" i="1" dirty="0"/>
              <a:t>declination</a:t>
            </a:r>
            <a:r>
              <a:rPr lang="en-US" sz="1400" b="0" dirty="0"/>
              <a:t>. Tell why you must consider declination when using map and compass together. </a:t>
            </a:r>
          </a:p>
          <a:p>
            <a:pPr lvl="1">
              <a:buFont typeface="+mj-lt"/>
              <a:buAutoNum type="alphaLcPeriod"/>
            </a:pPr>
            <a:r>
              <a:rPr lang="en-US" sz="1400" b="0" dirty="0"/>
              <a:t>Show a topographic map with magnetic north-south lines. </a:t>
            </a:r>
          </a:p>
          <a:p>
            <a:pPr lvl="1">
              <a:buFont typeface="+mj-lt"/>
              <a:buAutoNum type="alphaLcPeriod"/>
            </a:pPr>
            <a:r>
              <a:rPr lang="en-US" sz="1400" b="0" dirty="0"/>
              <a:t>Show how to measure distances using an orienteering compass.</a:t>
            </a:r>
          </a:p>
          <a:p>
            <a:pPr lvl="1">
              <a:buFont typeface="+mj-lt"/>
              <a:buAutoNum type="alphaLcPeriod"/>
            </a:pPr>
            <a:r>
              <a:rPr lang="en-US" sz="1400" b="0" dirty="0">
                <a:solidFill>
                  <a:srgbClr val="C00000"/>
                </a:solidFill>
              </a:rPr>
              <a:t>Show how to orient a map using a compass.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4060" y="4114800"/>
            <a:ext cx="2487679" cy="2487679"/>
          </a:xfrm>
          <a:prstGeom prst="rect">
            <a:avLst/>
          </a:prstGeom>
        </p:spPr>
      </p:pic>
    </p:spTree>
    <p:extLst>
      <p:ext uri="{BB962C8B-B14F-4D97-AF65-F5344CB8AC3E}">
        <p14:creationId xmlns:p14="http://schemas.microsoft.com/office/powerpoint/2010/main" val="8372440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Orient a Map</a:t>
            </a:r>
            <a:endParaRPr lang="en-US" dirty="0"/>
          </a:p>
        </p:txBody>
      </p:sp>
      <p:sp>
        <p:nvSpPr>
          <p:cNvPr id="3" name="Content Placeholder 2"/>
          <p:cNvSpPr>
            <a:spLocks noGrp="1"/>
          </p:cNvSpPr>
          <p:nvPr>
            <p:ph idx="1"/>
          </p:nvPr>
        </p:nvSpPr>
        <p:spPr>
          <a:xfrm>
            <a:off x="152401" y="1524000"/>
            <a:ext cx="4267200" cy="5010150"/>
          </a:xfrm>
        </p:spPr>
        <p:txBody>
          <a:bodyPr/>
          <a:lstStyle/>
          <a:p>
            <a:r>
              <a:rPr lang="en-US" sz="1800" dirty="0"/>
              <a:t>Orienting a map means aligning it with the terrain. </a:t>
            </a:r>
            <a:endParaRPr lang="en-US" sz="1800" dirty="0" smtClean="0"/>
          </a:p>
          <a:p>
            <a:r>
              <a:rPr lang="en-US" sz="1800" dirty="0" smtClean="0"/>
              <a:t>An </a:t>
            </a:r>
            <a:r>
              <a:rPr lang="en-US" sz="1800" dirty="0"/>
              <a:t>accurate way of aligning the map and terrain </a:t>
            </a:r>
            <a:r>
              <a:rPr lang="en-US" sz="1800" dirty="0" smtClean="0"/>
              <a:t>is </a:t>
            </a:r>
            <a:r>
              <a:rPr lang="en-US" sz="1800" dirty="0"/>
              <a:t>to use </a:t>
            </a:r>
            <a:r>
              <a:rPr lang="en-US" sz="1800" dirty="0" smtClean="0"/>
              <a:t>a compass</a:t>
            </a:r>
            <a:r>
              <a:rPr lang="en-US" sz="1800" dirty="0"/>
              <a:t>. </a:t>
            </a:r>
            <a:endParaRPr lang="en-US" sz="1800" dirty="0" smtClean="0"/>
          </a:p>
          <a:p>
            <a:r>
              <a:rPr lang="en-US" sz="1800" dirty="0" smtClean="0"/>
              <a:t>First</a:t>
            </a:r>
            <a:r>
              <a:rPr lang="en-US" sz="1800" dirty="0"/>
              <a:t>, rotate the compass bezel until N or 360 </a:t>
            </a:r>
            <a:r>
              <a:rPr lang="en-US" sz="1800" dirty="0" smtClean="0"/>
              <a:t>degrees is </a:t>
            </a:r>
            <a:r>
              <a:rPr lang="en-US" sz="1800" dirty="0"/>
              <a:t>lined up with the direction-of-travel arrow. </a:t>
            </a:r>
            <a:endParaRPr lang="en-US" sz="1800" dirty="0" smtClean="0"/>
          </a:p>
          <a:p>
            <a:r>
              <a:rPr lang="en-US" sz="1800" dirty="0" smtClean="0"/>
              <a:t>Next</a:t>
            </a:r>
            <a:r>
              <a:rPr lang="en-US" sz="1800" dirty="0"/>
              <a:t>, set </a:t>
            </a:r>
            <a:r>
              <a:rPr lang="en-US" sz="1800" dirty="0" smtClean="0"/>
              <a:t>the compass </a:t>
            </a:r>
            <a:r>
              <a:rPr lang="en-US" sz="1800" dirty="0"/>
              <a:t>down on the map, with the compass edge along </a:t>
            </a:r>
            <a:r>
              <a:rPr lang="en-US" sz="1800" dirty="0" smtClean="0"/>
              <a:t>one of </a:t>
            </a:r>
            <a:r>
              <a:rPr lang="en-US" sz="1800" dirty="0"/>
              <a:t>the north-south magnetic lines and the </a:t>
            </a:r>
            <a:r>
              <a:rPr lang="en-US" sz="1800" dirty="0" smtClean="0"/>
              <a:t>direction-of-travel arrow </a:t>
            </a:r>
            <a:r>
              <a:rPr lang="en-US" sz="1800" dirty="0"/>
              <a:t>pointing north. </a:t>
            </a:r>
            <a:endParaRPr lang="en-US" sz="1800" dirty="0" smtClean="0"/>
          </a:p>
          <a:p>
            <a:r>
              <a:rPr lang="en-US" sz="1800" dirty="0" smtClean="0"/>
              <a:t>Rotate </a:t>
            </a:r>
            <a:r>
              <a:rPr lang="en-US" sz="1800" dirty="0"/>
              <a:t>the map and the compass </a:t>
            </a:r>
            <a:r>
              <a:rPr lang="en-US" sz="1800" dirty="0" smtClean="0"/>
              <a:t>until the </a:t>
            </a:r>
            <a:r>
              <a:rPr lang="en-US" sz="1800" dirty="0"/>
              <a:t>compass needle matches the direction-of-travel arrow. </a:t>
            </a:r>
            <a:endParaRPr lang="en-US" sz="1800" dirty="0" smtClean="0"/>
          </a:p>
          <a:p>
            <a:r>
              <a:rPr lang="en-US" sz="1800" dirty="0" smtClean="0"/>
              <a:t>The map </a:t>
            </a:r>
            <a:r>
              <a:rPr lang="en-US" sz="1800" dirty="0"/>
              <a:t>is now oriented.</a:t>
            </a:r>
          </a:p>
        </p:txBody>
      </p:sp>
      <p:pic>
        <p:nvPicPr>
          <p:cNvPr id="4" name="Picture 3"/>
          <p:cNvPicPr>
            <a:picLocks noChangeAspect="1"/>
          </p:cNvPicPr>
          <p:nvPr/>
        </p:nvPicPr>
        <p:blipFill>
          <a:blip r:embed="rId2"/>
          <a:stretch>
            <a:fillRect/>
          </a:stretch>
        </p:blipFill>
        <p:spPr>
          <a:xfrm>
            <a:off x="4482042" y="1676400"/>
            <a:ext cx="4419600" cy="2836621"/>
          </a:xfrm>
          <a:prstGeom prst="rect">
            <a:avLst/>
          </a:prstGeom>
        </p:spPr>
      </p:pic>
    </p:spTree>
    <p:extLst>
      <p:ext uri="{BB962C8B-B14F-4D97-AF65-F5344CB8AC3E}">
        <p14:creationId xmlns:p14="http://schemas.microsoft.com/office/powerpoint/2010/main" val="5122393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Declination</a:t>
            </a:r>
            <a:endParaRPr lang="en-US" dirty="0"/>
          </a:p>
        </p:txBody>
      </p:sp>
      <p:sp>
        <p:nvSpPr>
          <p:cNvPr id="3" name="Content Placeholder 2"/>
          <p:cNvSpPr>
            <a:spLocks noGrp="1"/>
          </p:cNvSpPr>
          <p:nvPr>
            <p:ph idx="1"/>
          </p:nvPr>
        </p:nvSpPr>
        <p:spPr>
          <a:xfrm>
            <a:off x="533401" y="1600200"/>
            <a:ext cx="4114800" cy="4933950"/>
          </a:xfrm>
        </p:spPr>
        <p:txBody>
          <a:bodyPr/>
          <a:lstStyle/>
          <a:p>
            <a:r>
              <a:rPr lang="en-US" sz="1800" dirty="0" smtClean="0"/>
              <a:t>If </a:t>
            </a:r>
            <a:r>
              <a:rPr lang="en-US" sz="1800" dirty="0"/>
              <a:t>the magnetic north-south lines are not drawn on </a:t>
            </a:r>
            <a:r>
              <a:rPr lang="en-US" sz="1800" dirty="0" smtClean="0"/>
              <a:t>the map</a:t>
            </a:r>
            <a:r>
              <a:rPr lang="en-US" sz="1800" dirty="0"/>
              <a:t>, convert the language of the compass to that of the </a:t>
            </a:r>
            <a:r>
              <a:rPr lang="en-US" sz="1800" dirty="0" smtClean="0"/>
              <a:t>map. </a:t>
            </a:r>
            <a:endParaRPr lang="en-US" sz="1800" dirty="0" smtClean="0"/>
          </a:p>
          <a:p>
            <a:r>
              <a:rPr lang="en-US" sz="1800" dirty="0" smtClean="0"/>
              <a:t>When </a:t>
            </a:r>
            <a:r>
              <a:rPr lang="en-US" sz="1800" dirty="0"/>
              <a:t>you take a bearing from the map or apply it to the </a:t>
            </a:r>
            <a:r>
              <a:rPr lang="en-US" sz="1800" dirty="0" smtClean="0"/>
              <a:t>map, you </a:t>
            </a:r>
            <a:r>
              <a:rPr lang="en-US" sz="1800" dirty="0"/>
              <a:t>must add or subtract the declination to the compass </a:t>
            </a:r>
            <a:r>
              <a:rPr lang="en-US" sz="1800" dirty="0" smtClean="0"/>
              <a:t>reading depending </a:t>
            </a:r>
            <a:r>
              <a:rPr lang="en-US" sz="1800" dirty="0"/>
              <a:t>on whether the declination is easterly or </a:t>
            </a:r>
            <a:r>
              <a:rPr lang="en-US" sz="1800" dirty="0" smtClean="0"/>
              <a:t>westerly. </a:t>
            </a:r>
            <a:endParaRPr lang="en-US" sz="1800" dirty="0" smtClean="0"/>
          </a:p>
          <a:p>
            <a:r>
              <a:rPr lang="en-US" sz="1800" dirty="0" smtClean="0"/>
              <a:t>Always </a:t>
            </a:r>
            <a:r>
              <a:rPr lang="en-US" sz="1800" dirty="0"/>
              <a:t>add the number of degrees of error for west </a:t>
            </a:r>
            <a:r>
              <a:rPr lang="en-US" sz="1800" dirty="0" smtClean="0"/>
              <a:t>declination and </a:t>
            </a:r>
            <a:r>
              <a:rPr lang="en-US" sz="1800" dirty="0"/>
              <a:t>subtract for east declination.</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6800" y="1583267"/>
            <a:ext cx="3951465" cy="2489200"/>
          </a:xfrm>
          <a:prstGeom prst="rect">
            <a:avLst/>
          </a:prstGeom>
        </p:spPr>
      </p:pic>
    </p:spTree>
    <p:extLst>
      <p:ext uri="{BB962C8B-B14F-4D97-AF65-F5344CB8AC3E}">
        <p14:creationId xmlns:p14="http://schemas.microsoft.com/office/powerpoint/2010/main" val="933489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5</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2000" dirty="0"/>
              <a:t>Set up a 100-meter pace course. Determine your walking and running pace for 100 meters. Tell why it is important to pace-count.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321" y="3505200"/>
            <a:ext cx="3121158" cy="3121158"/>
          </a:xfrm>
          <a:prstGeom prst="rect">
            <a:avLst/>
          </a:prstGeom>
        </p:spPr>
      </p:pic>
    </p:spTree>
    <p:extLst>
      <p:ext uri="{BB962C8B-B14F-4D97-AF65-F5344CB8AC3E}">
        <p14:creationId xmlns:p14="http://schemas.microsoft.com/office/powerpoint/2010/main" val="3591272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First-Aid Kit</a:t>
            </a:r>
            <a:endParaRPr lang="en-US" dirty="0"/>
          </a:p>
        </p:txBody>
      </p:sp>
      <p:sp>
        <p:nvSpPr>
          <p:cNvPr id="3" name="Content Placeholder 2"/>
          <p:cNvSpPr>
            <a:spLocks noGrp="1"/>
          </p:cNvSpPr>
          <p:nvPr>
            <p:ph idx="1"/>
          </p:nvPr>
        </p:nvSpPr>
        <p:spPr/>
        <p:txBody>
          <a:bodyPr/>
          <a:lstStyle/>
          <a:p>
            <a:pPr marL="0" indent="0">
              <a:buNone/>
            </a:pPr>
            <a:r>
              <a:rPr lang="en-US" sz="2000" dirty="0" smtClean="0"/>
              <a:t>The items you carry in your personal first-aid kit will handle most of the medical problems you are likely to encounter while orienteering.</a:t>
            </a:r>
          </a:p>
          <a:p>
            <a:pPr>
              <a:buFont typeface="Wingdings" panose="05000000000000000000" pitchFamily="2" charset="2"/>
              <a:buChar char="q"/>
            </a:pPr>
            <a:r>
              <a:rPr lang="en-US" sz="1600" dirty="0" smtClean="0"/>
              <a:t>Adhesive bandages (6)</a:t>
            </a:r>
          </a:p>
          <a:p>
            <a:pPr>
              <a:buFont typeface="Wingdings" panose="05000000000000000000" pitchFamily="2" charset="2"/>
              <a:buChar char="q"/>
            </a:pPr>
            <a:r>
              <a:rPr lang="en-US" sz="1600" dirty="0" smtClean="0"/>
              <a:t>Sterile gauze pads, 3”x3” (2)</a:t>
            </a:r>
          </a:p>
          <a:p>
            <a:pPr>
              <a:buFont typeface="Wingdings" panose="05000000000000000000" pitchFamily="2" charset="2"/>
              <a:buChar char="q"/>
            </a:pPr>
            <a:r>
              <a:rPr lang="en-US" sz="1600" dirty="0" smtClean="0"/>
              <a:t>Adhesive tape (1 small roll)</a:t>
            </a:r>
          </a:p>
          <a:p>
            <a:pPr>
              <a:buFont typeface="Wingdings" panose="05000000000000000000" pitchFamily="2" charset="2"/>
              <a:buChar char="q"/>
            </a:pPr>
            <a:r>
              <a:rPr lang="en-US" sz="1600" dirty="0" smtClean="0"/>
              <a:t>Moleskin, 3”x6” (1)</a:t>
            </a:r>
          </a:p>
          <a:p>
            <a:pPr>
              <a:buFont typeface="Wingdings" panose="05000000000000000000" pitchFamily="2" charset="2"/>
              <a:buChar char="q"/>
            </a:pPr>
            <a:r>
              <a:rPr lang="en-US" sz="1600" dirty="0" smtClean="0"/>
              <a:t>Hand sanitizing gel (1 travel size bottle)</a:t>
            </a:r>
          </a:p>
          <a:p>
            <a:pPr>
              <a:buFont typeface="Wingdings" panose="05000000000000000000" pitchFamily="2" charset="2"/>
              <a:buChar char="q"/>
            </a:pPr>
            <a:r>
              <a:rPr lang="en-US" sz="1600" dirty="0" smtClean="0"/>
              <a:t>Triple antibiotic ointment (1 small tube)</a:t>
            </a:r>
          </a:p>
          <a:p>
            <a:pPr>
              <a:buFont typeface="Wingdings" panose="05000000000000000000" pitchFamily="2" charset="2"/>
              <a:buChar char="q"/>
            </a:pPr>
            <a:r>
              <a:rPr lang="en-US" sz="1600" dirty="0" smtClean="0"/>
              <a:t>Scissors</a:t>
            </a:r>
          </a:p>
          <a:p>
            <a:pPr>
              <a:buFont typeface="Wingdings" panose="05000000000000000000" pitchFamily="2" charset="2"/>
              <a:buChar char="q"/>
            </a:pPr>
            <a:r>
              <a:rPr lang="en-US" sz="1600" dirty="0" smtClean="0"/>
              <a:t>Nonlatex disposable gloves (1 pair)</a:t>
            </a:r>
          </a:p>
          <a:p>
            <a:pPr>
              <a:buFont typeface="Wingdings" panose="05000000000000000000" pitchFamily="2" charset="2"/>
              <a:buChar char="q"/>
            </a:pPr>
            <a:r>
              <a:rPr lang="en-US" sz="1600" dirty="0" smtClean="0"/>
              <a:t>Mouth barrier device</a:t>
            </a:r>
          </a:p>
          <a:p>
            <a:pPr>
              <a:buFont typeface="Wingdings" panose="05000000000000000000" pitchFamily="2" charset="2"/>
              <a:buChar char="q"/>
            </a:pPr>
            <a:r>
              <a:rPr lang="en-US" sz="1600" dirty="0" smtClean="0"/>
              <a:t>Pencil and paper</a:t>
            </a:r>
            <a:endParaRPr lang="en-US" sz="1600" dirty="0"/>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7400" y="2438400"/>
            <a:ext cx="3048000" cy="3048000"/>
          </a:xfrm>
          <a:prstGeom prst="rect">
            <a:avLst/>
          </a:prstGeom>
        </p:spPr>
      </p:pic>
    </p:spTree>
    <p:extLst>
      <p:ext uri="{BB962C8B-B14F-4D97-AF65-F5344CB8AC3E}">
        <p14:creationId xmlns:p14="http://schemas.microsoft.com/office/powerpoint/2010/main" val="16477128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Judging Distance</a:t>
            </a:r>
            <a:endParaRPr lang="en-US" dirty="0"/>
          </a:p>
        </p:txBody>
      </p:sp>
      <p:sp>
        <p:nvSpPr>
          <p:cNvPr id="3" name="Content Placeholder 2"/>
          <p:cNvSpPr>
            <a:spLocks noGrp="1"/>
          </p:cNvSpPr>
          <p:nvPr>
            <p:ph idx="1"/>
          </p:nvPr>
        </p:nvSpPr>
        <p:spPr>
          <a:xfrm>
            <a:off x="381000" y="1676400"/>
            <a:ext cx="6400799" cy="4857750"/>
          </a:xfrm>
        </p:spPr>
        <p:txBody>
          <a:bodyPr/>
          <a:lstStyle/>
          <a:p>
            <a:r>
              <a:rPr lang="en-US" sz="2000" dirty="0">
                <a:latin typeface="Slimbach-Book"/>
              </a:rPr>
              <a:t>For some people, judging distance is the hardest part of orienteering. </a:t>
            </a:r>
            <a:endParaRPr lang="en-US" sz="2000" dirty="0" smtClean="0">
              <a:latin typeface="Slimbach-Book"/>
            </a:endParaRPr>
          </a:p>
          <a:p>
            <a:r>
              <a:rPr lang="en-US" sz="2000" dirty="0" smtClean="0">
                <a:latin typeface="Slimbach-Book"/>
              </a:rPr>
              <a:t>One </a:t>
            </a:r>
            <a:r>
              <a:rPr lang="en-US" sz="2000" dirty="0">
                <a:latin typeface="Slimbach-Book"/>
              </a:rPr>
              <a:t>way of judging distance is by </a:t>
            </a:r>
            <a:r>
              <a:rPr lang="en-US" sz="2000" b="1" dirty="0" smtClean="0">
                <a:latin typeface="Slimbach-BookItalic"/>
              </a:rPr>
              <a:t>Pace-Counting </a:t>
            </a:r>
            <a:r>
              <a:rPr lang="en-US" sz="2000" dirty="0" smtClean="0">
                <a:latin typeface="Slimbach-Book"/>
              </a:rPr>
              <a:t>or </a:t>
            </a:r>
            <a:r>
              <a:rPr lang="en-US" sz="2000" dirty="0">
                <a:latin typeface="Slimbach-Book"/>
              </a:rPr>
              <a:t>counting every time your right (or left) foot touches the ground over a given distance. </a:t>
            </a:r>
            <a:endParaRPr lang="en-US" sz="2000" dirty="0" smtClean="0">
              <a:latin typeface="Slimbach-Book"/>
            </a:endParaRPr>
          </a:p>
          <a:p>
            <a:r>
              <a:rPr lang="en-US" sz="2000" dirty="0" smtClean="0">
                <a:latin typeface="Slimbach-Book"/>
              </a:rPr>
              <a:t>Another </a:t>
            </a:r>
            <a:r>
              <a:rPr lang="en-US" sz="2000" dirty="0">
                <a:latin typeface="Slimbach-Book"/>
              </a:rPr>
              <a:t>method is to calculate the time </a:t>
            </a:r>
            <a:r>
              <a:rPr lang="en-US" sz="2000" dirty="0" smtClean="0">
                <a:latin typeface="Slimbach-Book"/>
              </a:rPr>
              <a:t>it takes </a:t>
            </a:r>
            <a:r>
              <a:rPr lang="en-US" sz="2000" dirty="0">
                <a:latin typeface="Slimbach-Book"/>
              </a:rPr>
              <a:t>you to cover a predetermined distance. </a:t>
            </a:r>
            <a:endParaRPr lang="en-US" sz="2000" dirty="0" smtClean="0">
              <a:latin typeface="Slimbach-Book"/>
            </a:endParaRPr>
          </a:p>
          <a:p>
            <a:r>
              <a:rPr lang="en-US" sz="2000" dirty="0" smtClean="0">
                <a:latin typeface="Slimbach-Book"/>
              </a:rPr>
              <a:t>A </a:t>
            </a:r>
            <a:r>
              <a:rPr lang="en-US" sz="2000" dirty="0">
                <a:latin typeface="Slimbach-Book"/>
              </a:rPr>
              <a:t>standard length course for taking these measurements is 100 meters.</a:t>
            </a:r>
            <a:endParaRPr lang="en-US" sz="2000" dirty="0"/>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1676400"/>
            <a:ext cx="1009650" cy="4762500"/>
          </a:xfrm>
          <a:prstGeom prst="rect">
            <a:avLst/>
          </a:prstGeom>
        </p:spPr>
      </p:pic>
    </p:spTree>
    <p:extLst>
      <p:ext uri="{BB962C8B-B14F-4D97-AF65-F5344CB8AC3E}">
        <p14:creationId xmlns:p14="http://schemas.microsoft.com/office/powerpoint/2010/main" val="14752543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Pace </a:t>
            </a:r>
            <a:r>
              <a:rPr lang="en-US" dirty="0" smtClean="0"/>
              <a:t>Measuring Course</a:t>
            </a:r>
            <a:endParaRPr lang="en-US" dirty="0"/>
          </a:p>
        </p:txBody>
      </p:sp>
      <p:sp>
        <p:nvSpPr>
          <p:cNvPr id="3" name="Content Placeholder 2"/>
          <p:cNvSpPr>
            <a:spLocks noGrp="1"/>
          </p:cNvSpPr>
          <p:nvPr>
            <p:ph idx="1"/>
          </p:nvPr>
        </p:nvSpPr>
        <p:spPr>
          <a:xfrm>
            <a:off x="3889137" y="1295400"/>
            <a:ext cx="5004037" cy="5238750"/>
          </a:xfrm>
        </p:spPr>
        <p:txBody>
          <a:bodyPr/>
          <a:lstStyle/>
          <a:p>
            <a:r>
              <a:rPr lang="en-US" sz="2000" b="1" dirty="0"/>
              <a:t>Setting Up a </a:t>
            </a:r>
            <a:r>
              <a:rPr lang="en-US" sz="2000" b="1" dirty="0" smtClean="0"/>
              <a:t>100-Meter Pace-Measuring </a:t>
            </a:r>
            <a:r>
              <a:rPr lang="en-US" sz="2000" b="1" dirty="0"/>
              <a:t>Course</a:t>
            </a:r>
          </a:p>
          <a:p>
            <a:pPr lvl="1"/>
            <a:r>
              <a:rPr lang="en-US" sz="1600" b="0" dirty="0"/>
              <a:t>Lay out a 100-meter course in a straight line using a </a:t>
            </a:r>
            <a:r>
              <a:rPr lang="en-US" sz="1600" b="0" dirty="0" smtClean="0"/>
              <a:t>tape measure</a:t>
            </a:r>
            <a:r>
              <a:rPr lang="en-US" sz="1600" b="0" dirty="0"/>
              <a:t>. </a:t>
            </a:r>
            <a:endParaRPr lang="en-US" sz="1600" b="0" dirty="0" smtClean="0"/>
          </a:p>
          <a:p>
            <a:pPr lvl="1"/>
            <a:r>
              <a:rPr lang="en-US" sz="1600" b="0" dirty="0" smtClean="0"/>
              <a:t>Clearly </a:t>
            </a:r>
            <a:r>
              <a:rPr lang="en-US" sz="1600" b="0" dirty="0"/>
              <a:t>mark the beginning and the end of the course</a:t>
            </a:r>
            <a:r>
              <a:rPr lang="en-US" sz="1600" b="0" dirty="0" smtClean="0"/>
              <a:t>.</a:t>
            </a:r>
          </a:p>
          <a:p>
            <a:r>
              <a:rPr lang="en-US" sz="2000" b="1" dirty="0"/>
              <a:t>Walking Pace/Time</a:t>
            </a:r>
          </a:p>
          <a:p>
            <a:pPr lvl="1"/>
            <a:r>
              <a:rPr lang="en-US" sz="1600" b="0" dirty="0"/>
              <a:t>Once you have laid out the course, start at the </a:t>
            </a:r>
            <a:r>
              <a:rPr lang="en-US" sz="1600" b="0" dirty="0" smtClean="0"/>
              <a:t>beginning and </a:t>
            </a:r>
            <a:r>
              <a:rPr lang="en-US" sz="1600" b="0" dirty="0"/>
              <a:t>walk the length of it, counting the number of paces </a:t>
            </a:r>
            <a:r>
              <a:rPr lang="en-US" sz="1600" b="0" dirty="0" smtClean="0"/>
              <a:t>and recording </a:t>
            </a:r>
            <a:r>
              <a:rPr lang="en-US" sz="1600" b="0" dirty="0"/>
              <a:t>the time it takes you to reach the end. </a:t>
            </a:r>
            <a:endParaRPr lang="en-US" sz="1600" b="0" dirty="0" smtClean="0"/>
          </a:p>
          <a:p>
            <a:pPr lvl="1"/>
            <a:r>
              <a:rPr lang="en-US" sz="1600" b="0" dirty="0" smtClean="0"/>
              <a:t>This </a:t>
            </a:r>
            <a:r>
              <a:rPr lang="en-US" sz="1600" b="0" dirty="0"/>
              <a:t>is </a:t>
            </a:r>
            <a:r>
              <a:rPr lang="en-US" sz="1600" b="0" dirty="0" smtClean="0"/>
              <a:t>your walking </a:t>
            </a:r>
            <a:r>
              <a:rPr lang="en-US" sz="1600" b="0" dirty="0"/>
              <a:t>pace and time per 100 meters. </a:t>
            </a:r>
            <a:endParaRPr lang="en-US" sz="1600" b="0" dirty="0" smtClean="0"/>
          </a:p>
          <a:p>
            <a:pPr lvl="1"/>
            <a:r>
              <a:rPr lang="en-US" sz="1600" b="0" dirty="0" smtClean="0"/>
              <a:t>You </a:t>
            </a:r>
            <a:r>
              <a:rPr lang="en-US" sz="1600" b="0" dirty="0"/>
              <a:t>will get a </a:t>
            </a:r>
            <a:r>
              <a:rPr lang="en-US" sz="1600" b="0" dirty="0" smtClean="0"/>
              <a:t>more accurate </a:t>
            </a:r>
            <a:r>
              <a:rPr lang="en-US" sz="1600" b="0" dirty="0"/>
              <a:t>measure if you walk the course two or more </a:t>
            </a:r>
            <a:r>
              <a:rPr lang="en-US" sz="1600" b="0" dirty="0" smtClean="0"/>
              <a:t>times and </a:t>
            </a:r>
            <a:r>
              <a:rPr lang="en-US" sz="1600" b="0" dirty="0"/>
              <a:t>then divide the total paces and minutes by the </a:t>
            </a:r>
            <a:r>
              <a:rPr lang="en-US" sz="1600" b="0" dirty="0" smtClean="0"/>
              <a:t>total meters </a:t>
            </a:r>
            <a:r>
              <a:rPr lang="en-US" sz="1600" b="0" dirty="0"/>
              <a:t>walked. </a:t>
            </a:r>
            <a:endParaRPr lang="en-US" sz="1600" b="0" dirty="0" smtClean="0"/>
          </a:p>
          <a:p>
            <a:pPr lvl="1"/>
            <a:r>
              <a:rPr lang="en-US" sz="1600" b="0" dirty="0" smtClean="0"/>
              <a:t>This </a:t>
            </a:r>
            <a:r>
              <a:rPr lang="en-US" sz="1600" b="0" dirty="0"/>
              <a:t>is particularly important if the </a:t>
            </a:r>
            <a:r>
              <a:rPr lang="en-US" sz="1600" b="0" dirty="0" smtClean="0"/>
              <a:t>course is </a:t>
            </a:r>
            <a:r>
              <a:rPr lang="en-US" sz="1600" b="0" dirty="0"/>
              <a:t>on uneven ground.</a:t>
            </a:r>
          </a:p>
        </p:txBody>
      </p:sp>
      <p:pic>
        <p:nvPicPr>
          <p:cNvPr id="6" name="Picture 5"/>
          <p:cNvPicPr>
            <a:picLocks noChangeAspect="1"/>
          </p:cNvPicPr>
          <p:nvPr/>
        </p:nvPicPr>
        <p:blipFill>
          <a:blip r:embed="rId2"/>
          <a:stretch>
            <a:fillRect/>
          </a:stretch>
        </p:blipFill>
        <p:spPr>
          <a:xfrm>
            <a:off x="270933" y="1295400"/>
            <a:ext cx="3618204" cy="2433638"/>
          </a:xfrm>
          <a:prstGeom prst="rect">
            <a:avLst/>
          </a:prstGeom>
        </p:spPr>
      </p:pic>
    </p:spTree>
    <p:extLst>
      <p:ext uri="{BB962C8B-B14F-4D97-AF65-F5344CB8AC3E}">
        <p14:creationId xmlns:p14="http://schemas.microsoft.com/office/powerpoint/2010/main" val="12937255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Pace/Time</a:t>
            </a:r>
            <a:endParaRPr lang="en-US" dirty="0"/>
          </a:p>
        </p:txBody>
      </p:sp>
      <p:sp>
        <p:nvSpPr>
          <p:cNvPr id="3" name="Content Placeholder 2"/>
          <p:cNvSpPr>
            <a:spLocks noGrp="1"/>
          </p:cNvSpPr>
          <p:nvPr>
            <p:ph idx="1"/>
          </p:nvPr>
        </p:nvSpPr>
        <p:spPr>
          <a:xfrm>
            <a:off x="304800" y="1600200"/>
            <a:ext cx="4876801" cy="4933950"/>
          </a:xfrm>
        </p:spPr>
        <p:txBody>
          <a:bodyPr/>
          <a:lstStyle/>
          <a:p>
            <a:r>
              <a:rPr lang="en-US" sz="2000" b="1" dirty="0"/>
              <a:t>Running Pace/Time</a:t>
            </a:r>
          </a:p>
          <a:p>
            <a:pPr lvl="1"/>
            <a:r>
              <a:rPr lang="en-US" sz="1600" b="0" dirty="0"/>
              <a:t>Foot speed is important in orienteering, especially for </a:t>
            </a:r>
            <a:r>
              <a:rPr lang="en-US" sz="1600" b="0" dirty="0" smtClean="0"/>
              <a:t>competitive orienteering</a:t>
            </a:r>
            <a:r>
              <a:rPr lang="en-US" sz="1600" b="0" dirty="0"/>
              <a:t>. </a:t>
            </a:r>
            <a:endParaRPr lang="en-US" sz="1600" b="0" dirty="0" smtClean="0"/>
          </a:p>
          <a:p>
            <a:pPr lvl="1"/>
            <a:r>
              <a:rPr lang="en-US" sz="1600" b="0" dirty="0" smtClean="0"/>
              <a:t>As </a:t>
            </a:r>
            <a:r>
              <a:rPr lang="en-US" sz="1600" b="0" dirty="0"/>
              <a:t>your stride lengthens, the distance you </a:t>
            </a:r>
            <a:r>
              <a:rPr lang="en-US" sz="1600" b="0" dirty="0" smtClean="0"/>
              <a:t>cover increases</a:t>
            </a:r>
            <a:r>
              <a:rPr lang="en-US" sz="1600" b="0" dirty="0"/>
              <a:t>. </a:t>
            </a:r>
            <a:endParaRPr lang="en-US" sz="1600" b="0" dirty="0" smtClean="0"/>
          </a:p>
          <a:p>
            <a:pPr lvl="1"/>
            <a:r>
              <a:rPr lang="en-US" sz="1600" b="0" dirty="0" smtClean="0"/>
              <a:t>So </a:t>
            </a:r>
            <a:r>
              <a:rPr lang="en-US" sz="1600" b="0" dirty="0"/>
              <a:t>the number of paces per 100 meters will </a:t>
            </a:r>
            <a:r>
              <a:rPr lang="en-US" sz="1600" b="0" dirty="0" smtClean="0"/>
              <a:t>decrease, as </a:t>
            </a:r>
            <a:r>
              <a:rPr lang="en-US" sz="1600" b="0" dirty="0"/>
              <a:t>will the time it takes you to cover that </a:t>
            </a:r>
            <a:r>
              <a:rPr lang="en-US" sz="1600" b="0" dirty="0" smtClean="0"/>
              <a:t>distance. </a:t>
            </a:r>
            <a:endParaRPr lang="en-US" sz="1600" b="0" dirty="0" smtClean="0"/>
          </a:p>
          <a:p>
            <a:pPr lvl="1"/>
            <a:r>
              <a:rPr lang="en-US" sz="1600" b="0" dirty="0" smtClean="0"/>
              <a:t>Measuring </a:t>
            </a:r>
            <a:r>
              <a:rPr lang="en-US" sz="1600" b="0" dirty="0"/>
              <a:t>your running pace and time is exactly the </a:t>
            </a:r>
            <a:r>
              <a:rPr lang="en-US" sz="1600" b="0" dirty="0" smtClean="0"/>
              <a:t>same as </a:t>
            </a:r>
            <a:r>
              <a:rPr lang="en-US" sz="1600" b="0" dirty="0"/>
              <a:t>measuring your walking pace. </a:t>
            </a:r>
            <a:endParaRPr lang="en-US" sz="1600" b="0" dirty="0" smtClean="0"/>
          </a:p>
          <a:p>
            <a:pPr lvl="1"/>
            <a:r>
              <a:rPr lang="en-US" sz="1600" b="0" dirty="0" smtClean="0"/>
              <a:t>Because </a:t>
            </a:r>
            <a:r>
              <a:rPr lang="en-US" sz="1600" b="0" dirty="0"/>
              <a:t>this is much </a:t>
            </a:r>
            <a:r>
              <a:rPr lang="en-US" sz="1600" b="0" dirty="0" smtClean="0"/>
              <a:t>more active</a:t>
            </a:r>
            <a:r>
              <a:rPr lang="en-US" sz="1600" b="0" dirty="0"/>
              <a:t>, it is even more important that you run the course </a:t>
            </a:r>
            <a:r>
              <a:rPr lang="en-US" sz="1600" b="0" dirty="0" smtClean="0"/>
              <a:t>several times </a:t>
            </a:r>
            <a:r>
              <a:rPr lang="en-US" sz="1600" b="0" dirty="0"/>
              <a:t>to get a true measure.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1775" y="1600200"/>
            <a:ext cx="3581400" cy="3581400"/>
          </a:xfrm>
          <a:prstGeom prst="rect">
            <a:avLst/>
          </a:prstGeom>
        </p:spPr>
      </p:pic>
    </p:spTree>
    <p:extLst>
      <p:ext uri="{BB962C8B-B14F-4D97-AF65-F5344CB8AC3E}">
        <p14:creationId xmlns:p14="http://schemas.microsoft.com/office/powerpoint/2010/main" val="16941895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 Computer</a:t>
            </a:r>
            <a:endParaRPr lang="en-US" dirty="0"/>
          </a:p>
        </p:txBody>
      </p:sp>
      <p:sp>
        <p:nvSpPr>
          <p:cNvPr id="3" name="Content Placeholder 2"/>
          <p:cNvSpPr>
            <a:spLocks noGrp="1"/>
          </p:cNvSpPr>
          <p:nvPr>
            <p:ph idx="1"/>
          </p:nvPr>
        </p:nvSpPr>
        <p:spPr>
          <a:xfrm>
            <a:off x="1404938" y="1524000"/>
            <a:ext cx="3395661" cy="5010150"/>
          </a:xfrm>
        </p:spPr>
        <p:txBody>
          <a:bodyPr/>
          <a:lstStyle/>
          <a:p>
            <a:r>
              <a:rPr lang="en-US" sz="2000" dirty="0" smtClean="0"/>
              <a:t>Download the handouts “How to Make Your Own Distance Computer” and “Distance Computer Image” to construct your own distance computer to help you easily calculate pacing and distances.</a:t>
            </a:r>
            <a:endParaRPr lang="en-US" sz="2000" dirty="0"/>
          </a:p>
        </p:txBody>
      </p:sp>
      <p:pic>
        <p:nvPicPr>
          <p:cNvPr id="4" name="Picture 3"/>
          <p:cNvPicPr>
            <a:picLocks noChangeAspect="1"/>
          </p:cNvPicPr>
          <p:nvPr/>
        </p:nvPicPr>
        <p:blipFill rotWithShape="1">
          <a:blip r:embed="rId2">
            <a:clrChange>
              <a:clrFrom>
                <a:srgbClr val="FFFFFF"/>
              </a:clrFrom>
              <a:clrTo>
                <a:srgbClr val="FFFFFF">
                  <a:alpha val="0"/>
                </a:srgbClr>
              </a:clrTo>
            </a:clrChange>
          </a:blip>
          <a:srcRect l="6061"/>
          <a:stretch/>
        </p:blipFill>
        <p:spPr>
          <a:xfrm>
            <a:off x="5105400" y="1524000"/>
            <a:ext cx="3488795" cy="3488795"/>
          </a:xfrm>
          <a:prstGeom prst="rect">
            <a:avLst/>
          </a:prstGeom>
        </p:spPr>
      </p:pic>
    </p:spTree>
    <p:extLst>
      <p:ext uri="{BB962C8B-B14F-4D97-AF65-F5344CB8AC3E}">
        <p14:creationId xmlns:p14="http://schemas.microsoft.com/office/powerpoint/2010/main" val="17797751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6</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the following:</a:t>
            </a:r>
          </a:p>
          <a:p>
            <a:pPr lvl="1">
              <a:buFont typeface="+mj-lt"/>
              <a:buAutoNum type="alphaLcPeriod"/>
            </a:pPr>
            <a:r>
              <a:rPr lang="en-US" sz="1400" b="0" dirty="0">
                <a:solidFill>
                  <a:srgbClr val="C00000"/>
                </a:solidFill>
              </a:rPr>
              <a:t>Identify 20 international control description symbols. Tell the meaning of each symbol.</a:t>
            </a:r>
          </a:p>
          <a:p>
            <a:pPr lvl="1">
              <a:buFont typeface="+mj-lt"/>
              <a:buAutoNum type="alphaLcPeriod"/>
            </a:pPr>
            <a:r>
              <a:rPr lang="en-US" sz="1400" b="0" dirty="0"/>
              <a:t>Show a control description sheet and explain the information provided.</a:t>
            </a:r>
          </a:p>
          <a:p>
            <a:pPr lvl="1">
              <a:buFont typeface="+mj-lt"/>
              <a:buAutoNum type="alphaLcPeriod"/>
            </a:pPr>
            <a:r>
              <a:rPr lang="en-US" sz="1400" b="0" dirty="0"/>
              <a:t>Explain the following terms and tell when you would use them: attack point, collecting feature, catching feature, aiming off, contouring, reading ahead, handrail, relocation, rough versus fine orienteering.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9260" y="3616259"/>
            <a:ext cx="3097279" cy="3097279"/>
          </a:xfrm>
          <a:prstGeom prst="rect">
            <a:avLst/>
          </a:prstGeom>
        </p:spPr>
      </p:pic>
    </p:spTree>
    <p:extLst>
      <p:ext uri="{BB962C8B-B14F-4D97-AF65-F5344CB8AC3E}">
        <p14:creationId xmlns:p14="http://schemas.microsoft.com/office/powerpoint/2010/main" val="35114673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International Control Description Symbols</a:t>
            </a:r>
            <a:endParaRPr lang="en-US" sz="2800" dirty="0"/>
          </a:p>
        </p:txBody>
      </p:sp>
      <p:pic>
        <p:nvPicPr>
          <p:cNvPr id="6" name="Picture 5"/>
          <p:cNvPicPr>
            <a:picLocks noChangeAspect="1"/>
          </p:cNvPicPr>
          <p:nvPr/>
        </p:nvPicPr>
        <p:blipFill>
          <a:blip r:embed="rId2"/>
          <a:stretch>
            <a:fillRect/>
          </a:stretch>
        </p:blipFill>
        <p:spPr>
          <a:xfrm>
            <a:off x="990600" y="1219200"/>
            <a:ext cx="7620000" cy="5448300"/>
          </a:xfrm>
          <a:prstGeom prst="rect">
            <a:avLst/>
          </a:prstGeom>
        </p:spPr>
      </p:pic>
    </p:spTree>
    <p:extLst>
      <p:ext uri="{BB962C8B-B14F-4D97-AF65-F5344CB8AC3E}">
        <p14:creationId xmlns:p14="http://schemas.microsoft.com/office/powerpoint/2010/main" val="20413329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International Control Description Symbols</a:t>
            </a:r>
            <a:endParaRPr lang="en-US" sz="2800" dirty="0"/>
          </a:p>
        </p:txBody>
      </p:sp>
      <p:pic>
        <p:nvPicPr>
          <p:cNvPr id="5" name="Picture 4"/>
          <p:cNvPicPr>
            <a:picLocks noChangeAspect="1"/>
          </p:cNvPicPr>
          <p:nvPr/>
        </p:nvPicPr>
        <p:blipFill>
          <a:blip r:embed="rId2"/>
          <a:stretch>
            <a:fillRect/>
          </a:stretch>
        </p:blipFill>
        <p:spPr>
          <a:xfrm>
            <a:off x="1143000" y="1295400"/>
            <a:ext cx="7620000" cy="5448300"/>
          </a:xfrm>
          <a:prstGeom prst="rect">
            <a:avLst/>
          </a:prstGeom>
        </p:spPr>
      </p:pic>
    </p:spTree>
    <p:extLst>
      <p:ext uri="{BB962C8B-B14F-4D97-AF65-F5344CB8AC3E}">
        <p14:creationId xmlns:p14="http://schemas.microsoft.com/office/powerpoint/2010/main" val="22966663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6</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the following:</a:t>
            </a:r>
          </a:p>
          <a:p>
            <a:pPr lvl="1">
              <a:buFont typeface="+mj-lt"/>
              <a:buAutoNum type="alphaLcPeriod"/>
            </a:pPr>
            <a:r>
              <a:rPr lang="en-US" sz="1400" b="0" dirty="0"/>
              <a:t>Identify 20 international control description symbols. Tell the meaning of each symbol.</a:t>
            </a:r>
          </a:p>
          <a:p>
            <a:pPr lvl="1">
              <a:buFont typeface="+mj-lt"/>
              <a:buAutoNum type="alphaLcPeriod"/>
            </a:pPr>
            <a:r>
              <a:rPr lang="en-US" sz="1400" b="0" dirty="0">
                <a:solidFill>
                  <a:srgbClr val="C00000"/>
                </a:solidFill>
              </a:rPr>
              <a:t>Show a control description sheet and explain the information provided.</a:t>
            </a:r>
          </a:p>
          <a:p>
            <a:pPr lvl="1">
              <a:buFont typeface="+mj-lt"/>
              <a:buAutoNum type="alphaLcPeriod"/>
            </a:pPr>
            <a:r>
              <a:rPr lang="en-US" sz="1400" b="0" dirty="0"/>
              <a:t>Explain the following terms and tell when you would use them: attack point, collecting feature, catching feature, aiming off, contouring, reading ahead, handrail, relocation, rough versus fine orienteering.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3581400"/>
            <a:ext cx="3021079" cy="3021079"/>
          </a:xfrm>
          <a:prstGeom prst="rect">
            <a:avLst/>
          </a:prstGeom>
        </p:spPr>
      </p:pic>
    </p:spTree>
    <p:extLst>
      <p:ext uri="{BB962C8B-B14F-4D97-AF65-F5344CB8AC3E}">
        <p14:creationId xmlns:p14="http://schemas.microsoft.com/office/powerpoint/2010/main" val="21022629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Description Sheet</a:t>
            </a:r>
            <a:endParaRPr lang="en-US" dirty="0"/>
          </a:p>
        </p:txBody>
      </p:sp>
      <p:sp>
        <p:nvSpPr>
          <p:cNvPr id="3" name="Content Placeholder 2"/>
          <p:cNvSpPr>
            <a:spLocks noGrp="1"/>
          </p:cNvSpPr>
          <p:nvPr>
            <p:ph idx="1"/>
          </p:nvPr>
        </p:nvSpPr>
        <p:spPr>
          <a:xfrm>
            <a:off x="1404939" y="1371600"/>
            <a:ext cx="3624262" cy="5162550"/>
          </a:xfrm>
        </p:spPr>
        <p:txBody>
          <a:bodyPr/>
          <a:lstStyle/>
          <a:p>
            <a:r>
              <a:rPr lang="en-US" sz="1800" dirty="0" smtClean="0"/>
              <a:t>Download the Orienteering Control Descriptions, Orienteering Control Practice Sheets, and the Orienteering control Answers.</a:t>
            </a:r>
          </a:p>
          <a:p>
            <a:r>
              <a:rPr lang="en-US" sz="1800" dirty="0" smtClean="0"/>
              <a:t>Use them to practice and become proficient in utilizing the information provided by control description sheets.</a:t>
            </a:r>
            <a:r>
              <a:rPr lang="en-US" sz="1800" dirty="0" smtClean="0"/>
              <a:t>  </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189" y="1371600"/>
            <a:ext cx="3744847" cy="3733800"/>
          </a:xfrm>
          <a:prstGeom prst="rect">
            <a:avLst/>
          </a:prstGeom>
        </p:spPr>
      </p:pic>
      <p:sp>
        <p:nvSpPr>
          <p:cNvPr id="5" name="TextBox 4"/>
          <p:cNvSpPr txBox="1"/>
          <p:nvPr/>
        </p:nvSpPr>
        <p:spPr>
          <a:xfrm>
            <a:off x="5181600" y="5029200"/>
            <a:ext cx="3505200" cy="338554"/>
          </a:xfrm>
          <a:prstGeom prst="rect">
            <a:avLst/>
          </a:prstGeom>
          <a:noFill/>
        </p:spPr>
        <p:txBody>
          <a:bodyPr wrap="square" rtlCol="0">
            <a:spAutoFit/>
          </a:bodyPr>
          <a:lstStyle/>
          <a:p>
            <a:pPr algn="ctr"/>
            <a:r>
              <a:rPr lang="en-US" sz="1600" b="0" dirty="0" smtClean="0"/>
              <a:t>Sample Control Description Sheet</a:t>
            </a:r>
            <a:endParaRPr lang="en-US" sz="1600" b="0" dirty="0"/>
          </a:p>
        </p:txBody>
      </p:sp>
    </p:spTree>
    <p:extLst>
      <p:ext uri="{BB962C8B-B14F-4D97-AF65-F5344CB8AC3E}">
        <p14:creationId xmlns:p14="http://schemas.microsoft.com/office/powerpoint/2010/main" val="8131940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6</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the following:</a:t>
            </a:r>
          </a:p>
          <a:p>
            <a:pPr lvl="1">
              <a:buFont typeface="+mj-lt"/>
              <a:buAutoNum type="alphaLcPeriod"/>
            </a:pPr>
            <a:r>
              <a:rPr lang="en-US" sz="1400" b="0" dirty="0"/>
              <a:t>Identify 20 international control description symbols. Tell the meaning of each symbol.</a:t>
            </a:r>
          </a:p>
          <a:p>
            <a:pPr lvl="1">
              <a:buFont typeface="+mj-lt"/>
              <a:buAutoNum type="alphaLcPeriod"/>
            </a:pPr>
            <a:r>
              <a:rPr lang="en-US" sz="1400" b="0" dirty="0"/>
              <a:t>Show a control description sheet and explain the information provided.</a:t>
            </a:r>
          </a:p>
          <a:p>
            <a:pPr lvl="1">
              <a:buFont typeface="+mj-lt"/>
              <a:buAutoNum type="alphaLcPeriod"/>
            </a:pPr>
            <a:r>
              <a:rPr lang="en-US" sz="1400" b="0" dirty="0">
                <a:solidFill>
                  <a:srgbClr val="C00000"/>
                </a:solidFill>
              </a:rPr>
              <a:t>Explain the following terms and tell when you would use them: attack point, collecting feature, catching feature, aiming off, contouring, reading ahead, handrail, relocation, rough versus fine orienteering.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321" y="3592380"/>
            <a:ext cx="3121158" cy="3121158"/>
          </a:xfrm>
          <a:prstGeom prst="rect">
            <a:avLst/>
          </a:prstGeom>
        </p:spPr>
      </p:pic>
    </p:spTree>
    <p:extLst>
      <p:ext uri="{BB962C8B-B14F-4D97-AF65-F5344CB8AC3E}">
        <p14:creationId xmlns:p14="http://schemas.microsoft.com/office/powerpoint/2010/main" val="4276984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Hypothermia</a:t>
            </a:r>
            <a:endParaRPr lang="en-US" dirty="0"/>
          </a:p>
        </p:txBody>
      </p:sp>
      <p:sp>
        <p:nvSpPr>
          <p:cNvPr id="4" name="Text Placeholder 3"/>
          <p:cNvSpPr>
            <a:spLocks noGrp="1"/>
          </p:cNvSpPr>
          <p:nvPr>
            <p:ph idx="1"/>
          </p:nvPr>
        </p:nvSpPr>
        <p:spPr>
          <a:xfrm>
            <a:off x="1825625" y="4708418"/>
            <a:ext cx="6923088" cy="1417745"/>
          </a:xfrm>
        </p:spPr>
        <p:txBody>
          <a:bodyPr/>
          <a:lstStyle/>
          <a:p>
            <a:pPr marL="257175" indent="-257175">
              <a:buFont typeface="Arial" panose="020B0604020202020204" pitchFamily="34" charset="0"/>
              <a:buChar char="•"/>
            </a:pPr>
            <a:r>
              <a:rPr lang="en-US" sz="2000" dirty="0">
                <a:cs typeface="Arial" panose="020B0604020202020204" pitchFamily="34" charset="0"/>
              </a:rPr>
              <a:t>Occurs when body cannot make heat as fast as it loses it.</a:t>
            </a:r>
          </a:p>
          <a:p>
            <a:pPr marL="257175" indent="-257175">
              <a:buFont typeface="Arial" panose="020B0604020202020204" pitchFamily="34" charset="0"/>
              <a:buChar char="•"/>
            </a:pPr>
            <a:r>
              <a:rPr lang="en-US" sz="2000" dirty="0">
                <a:cs typeface="Arial" panose="020B0604020202020204" pitchFamily="34" charset="0"/>
              </a:rPr>
              <a:t>Internal body temperature drops below 95</a:t>
            </a:r>
            <a:r>
              <a:rPr lang="en-US" sz="2000" baseline="30000" dirty="0">
                <a:cs typeface="Arial" panose="020B0604020202020204" pitchFamily="34" charset="0"/>
              </a:rPr>
              <a:t>o</a:t>
            </a:r>
            <a:r>
              <a:rPr lang="en-US" sz="2000" dirty="0">
                <a:cs typeface="Arial" panose="020B0604020202020204" pitchFamily="34" charset="0"/>
              </a:rPr>
              <a:t>F.</a:t>
            </a:r>
          </a:p>
          <a:p>
            <a:pPr marL="257175" indent="-257175">
              <a:buFont typeface="Arial" panose="020B0604020202020204" pitchFamily="34" charset="0"/>
              <a:buChar char="•"/>
            </a:pPr>
            <a:r>
              <a:rPr lang="en-US" sz="2000" dirty="0">
                <a:cs typeface="Arial" panose="020B0604020202020204" pitchFamily="34" charset="0"/>
              </a:rPr>
              <a:t>Can occur whenever and wherever a person feels cold, including indoors in poorly heated areas.</a:t>
            </a:r>
          </a:p>
          <a:p>
            <a:endParaRPr lang="en-US" sz="2000" dirty="0">
              <a:solidFill>
                <a:schemeClr val="tx2"/>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586" y="1232694"/>
            <a:ext cx="6125166" cy="3200400"/>
          </a:xfrm>
          <a:prstGeom prst="rect">
            <a:avLst/>
          </a:prstGeom>
        </p:spPr>
      </p:pic>
    </p:spTree>
    <p:extLst>
      <p:ext uri="{BB962C8B-B14F-4D97-AF65-F5344CB8AC3E}">
        <p14:creationId xmlns:p14="http://schemas.microsoft.com/office/powerpoint/2010/main" val="22704075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Handrail</a:t>
            </a:r>
            <a:endParaRPr lang="en-US" dirty="0"/>
          </a:p>
        </p:txBody>
      </p:sp>
      <p:sp>
        <p:nvSpPr>
          <p:cNvPr id="3" name="Content Placeholder 2"/>
          <p:cNvSpPr>
            <a:spLocks noGrp="1"/>
          </p:cNvSpPr>
          <p:nvPr>
            <p:ph idx="1"/>
          </p:nvPr>
        </p:nvSpPr>
        <p:spPr>
          <a:xfrm>
            <a:off x="304801" y="1600200"/>
            <a:ext cx="4114800" cy="4933950"/>
          </a:xfrm>
        </p:spPr>
        <p:txBody>
          <a:bodyPr/>
          <a:lstStyle/>
          <a:p>
            <a:r>
              <a:rPr lang="en-US" sz="2000" b="1" dirty="0" smtClean="0"/>
              <a:t>Handrails</a:t>
            </a:r>
            <a:r>
              <a:rPr lang="en-US" sz="2000" i="1" dirty="0" smtClean="0"/>
              <a:t> </a:t>
            </a:r>
            <a:r>
              <a:rPr lang="en-US" sz="2000" dirty="0"/>
              <a:t>are linear features along the leg of a course that </a:t>
            </a:r>
            <a:r>
              <a:rPr lang="en-US" sz="2000" dirty="0" smtClean="0"/>
              <a:t>lead you </a:t>
            </a:r>
            <a:r>
              <a:rPr lang="en-US" sz="2000" dirty="0"/>
              <a:t>in the direction you want to go and provide easier </a:t>
            </a:r>
            <a:r>
              <a:rPr lang="en-US" sz="2000" dirty="0" smtClean="0"/>
              <a:t>travel, continuous </a:t>
            </a:r>
            <a:r>
              <a:rPr lang="en-US" sz="2000" dirty="0"/>
              <a:t>direction, and a more accurate position. </a:t>
            </a:r>
            <a:endParaRPr lang="en-US" sz="2000" dirty="0" smtClean="0"/>
          </a:p>
          <a:p>
            <a:r>
              <a:rPr lang="en-US" sz="2000" dirty="0" smtClean="0"/>
              <a:t>Orienteers’ handrails </a:t>
            </a:r>
            <a:r>
              <a:rPr lang="en-US" sz="2000" dirty="0"/>
              <a:t>can be either natural or artificial features such </a:t>
            </a:r>
            <a:r>
              <a:rPr lang="en-US" sz="2000" dirty="0" smtClean="0"/>
              <a:t>as streams</a:t>
            </a:r>
            <a:r>
              <a:rPr lang="en-US" sz="2000" dirty="0"/>
              <a:t>, trails, roads, fences, and power lines. </a:t>
            </a:r>
            <a:endParaRPr lang="en-US" sz="2000" dirty="0" smtClean="0"/>
          </a:p>
          <a:p>
            <a:r>
              <a:rPr lang="en-US" sz="2000" dirty="0" smtClean="0"/>
              <a:t>More obscure handrails </a:t>
            </a:r>
            <a:r>
              <a:rPr lang="en-US" sz="2000" dirty="0"/>
              <a:t>might be ridge lines, valleys, tree lines, forest </a:t>
            </a:r>
            <a:r>
              <a:rPr lang="en-US" sz="2000" dirty="0" smtClean="0"/>
              <a:t>fire burns</a:t>
            </a:r>
            <a:r>
              <a:rPr lang="en-US" sz="2000" dirty="0"/>
              <a:t>, or avalanche scars.</a:t>
            </a:r>
            <a:endParaRPr lang="en-US" sz="2000" dirty="0"/>
          </a:p>
        </p:txBody>
      </p:sp>
      <p:pic>
        <p:nvPicPr>
          <p:cNvPr id="4" name="Picture 3"/>
          <p:cNvPicPr>
            <a:picLocks noChangeAspect="1"/>
          </p:cNvPicPr>
          <p:nvPr/>
        </p:nvPicPr>
        <p:blipFill>
          <a:blip r:embed="rId2"/>
          <a:stretch>
            <a:fillRect/>
          </a:stretch>
        </p:blipFill>
        <p:spPr>
          <a:xfrm>
            <a:off x="4724400" y="1524000"/>
            <a:ext cx="4314825" cy="3255192"/>
          </a:xfrm>
          <a:prstGeom prst="rect">
            <a:avLst/>
          </a:prstGeom>
        </p:spPr>
      </p:pic>
      <p:sp>
        <p:nvSpPr>
          <p:cNvPr id="5" name="Rectangle 4"/>
          <p:cNvSpPr/>
          <p:nvPr/>
        </p:nvSpPr>
        <p:spPr>
          <a:xfrm>
            <a:off x="4699000" y="4724400"/>
            <a:ext cx="4340225" cy="830997"/>
          </a:xfrm>
          <a:prstGeom prst="rect">
            <a:avLst/>
          </a:prstGeom>
        </p:spPr>
        <p:txBody>
          <a:bodyPr wrap="square">
            <a:spAutoFit/>
          </a:bodyPr>
          <a:lstStyle/>
          <a:p>
            <a:r>
              <a:rPr lang="en-US" sz="1600" b="0" dirty="0">
                <a:latin typeface="+mn-lt"/>
              </a:rPr>
              <a:t>In this illustration, the orienteer follows the pipeline handrail almost directly to the</a:t>
            </a:r>
          </a:p>
          <a:p>
            <a:r>
              <a:rPr lang="en-US" sz="1600" b="0" dirty="0">
                <a:latin typeface="+mn-lt"/>
              </a:rPr>
              <a:t>control location.</a:t>
            </a:r>
          </a:p>
        </p:txBody>
      </p:sp>
    </p:spTree>
    <p:extLst>
      <p:ext uri="{BB962C8B-B14F-4D97-AF65-F5344CB8AC3E}">
        <p14:creationId xmlns:p14="http://schemas.microsoft.com/office/powerpoint/2010/main" val="24928417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 Point</a:t>
            </a:r>
            <a:endParaRPr lang="en-US" dirty="0"/>
          </a:p>
        </p:txBody>
      </p:sp>
      <p:sp>
        <p:nvSpPr>
          <p:cNvPr id="3" name="Content Placeholder 2"/>
          <p:cNvSpPr>
            <a:spLocks noGrp="1"/>
          </p:cNvSpPr>
          <p:nvPr>
            <p:ph idx="1"/>
          </p:nvPr>
        </p:nvSpPr>
        <p:spPr>
          <a:xfrm>
            <a:off x="381000" y="1524000"/>
            <a:ext cx="5105401" cy="5010150"/>
          </a:xfrm>
        </p:spPr>
        <p:txBody>
          <a:bodyPr/>
          <a:lstStyle/>
          <a:p>
            <a:r>
              <a:rPr lang="en-US" sz="2000" dirty="0"/>
              <a:t>An </a:t>
            </a:r>
            <a:r>
              <a:rPr lang="en-US" sz="2000" b="1" dirty="0" smtClean="0"/>
              <a:t>Attack Point </a:t>
            </a:r>
            <a:r>
              <a:rPr lang="en-US" sz="2000" dirty="0" smtClean="0"/>
              <a:t>is </a:t>
            </a:r>
            <a:r>
              <a:rPr lang="en-US" sz="2000" dirty="0"/>
              <a:t>a large, easily recognized feature that is </a:t>
            </a:r>
            <a:r>
              <a:rPr lang="en-US" sz="2000" dirty="0" smtClean="0"/>
              <a:t>near the </a:t>
            </a:r>
            <a:r>
              <a:rPr lang="en-US" sz="2000" dirty="0"/>
              <a:t>control. </a:t>
            </a:r>
            <a:endParaRPr lang="en-US" sz="2000" dirty="0" smtClean="0"/>
          </a:p>
          <a:p>
            <a:r>
              <a:rPr lang="en-US" sz="2000" dirty="0" smtClean="0"/>
              <a:t>The </a:t>
            </a:r>
            <a:r>
              <a:rPr lang="en-US" sz="2000" dirty="0"/>
              <a:t>attack point helps you determine your </a:t>
            </a:r>
            <a:r>
              <a:rPr lang="en-US" sz="2000" dirty="0" smtClean="0"/>
              <a:t>exact location </a:t>
            </a:r>
            <a:r>
              <a:rPr lang="en-US" sz="2000" dirty="0"/>
              <a:t>and reach the control. </a:t>
            </a:r>
            <a:endParaRPr lang="en-US" sz="2000" dirty="0" smtClean="0"/>
          </a:p>
          <a:p>
            <a:r>
              <a:rPr lang="en-US" sz="2000" dirty="0" smtClean="0"/>
              <a:t>From </a:t>
            </a:r>
            <a:r>
              <a:rPr lang="en-US" sz="2000" dirty="0"/>
              <a:t>the attack point, you </a:t>
            </a:r>
            <a:r>
              <a:rPr lang="en-US" sz="2000" dirty="0" smtClean="0"/>
              <a:t>can use </a:t>
            </a:r>
            <a:r>
              <a:rPr lang="en-US" sz="2000" dirty="0"/>
              <a:t>precise navigation, such as an accurate bearing and </a:t>
            </a:r>
            <a:r>
              <a:rPr lang="en-US" sz="2000" dirty="0" smtClean="0"/>
              <a:t>pace counting</a:t>
            </a:r>
            <a:r>
              <a:rPr lang="en-US" sz="2000" dirty="0"/>
              <a:t>, to carefully zero in on the control</a:t>
            </a:r>
            <a:r>
              <a:rPr lang="en-US" sz="2000" dirty="0" smtClean="0"/>
              <a:t>. </a:t>
            </a:r>
          </a:p>
          <a:p>
            <a:r>
              <a:rPr lang="en-US" sz="2000" dirty="0" smtClean="0"/>
              <a:t>For </a:t>
            </a:r>
            <a:r>
              <a:rPr lang="en-US" sz="2000" dirty="0"/>
              <a:t>example, you might use a large vegetation boundary, a path junction, or a hill top as your attack point before going on to find a knoll or a boulder.</a:t>
            </a: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752600"/>
            <a:ext cx="3390900" cy="2583180"/>
          </a:xfrm>
          <a:prstGeom prst="rect">
            <a:avLst/>
          </a:prstGeom>
        </p:spPr>
      </p:pic>
      <p:sp>
        <p:nvSpPr>
          <p:cNvPr id="7" name="Rectangle 6"/>
          <p:cNvSpPr/>
          <p:nvPr/>
        </p:nvSpPr>
        <p:spPr>
          <a:xfrm>
            <a:off x="5353050" y="4411232"/>
            <a:ext cx="3352800" cy="646331"/>
          </a:xfrm>
          <a:prstGeom prst="rect">
            <a:avLst/>
          </a:prstGeom>
        </p:spPr>
        <p:txBody>
          <a:bodyPr wrap="square">
            <a:spAutoFit/>
          </a:bodyPr>
          <a:lstStyle/>
          <a:p>
            <a:r>
              <a:rPr lang="en-US" b="0" dirty="0"/>
              <a:t>The trail bends provide the most obvious attack points</a:t>
            </a:r>
          </a:p>
        </p:txBody>
      </p:sp>
    </p:spTree>
    <p:extLst>
      <p:ext uri="{BB962C8B-B14F-4D97-AF65-F5344CB8AC3E}">
        <p14:creationId xmlns:p14="http://schemas.microsoft.com/office/powerpoint/2010/main" val="23253712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Catching Feature</a:t>
            </a:r>
            <a:endParaRPr lang="en-US" dirty="0"/>
          </a:p>
        </p:txBody>
      </p:sp>
      <p:sp>
        <p:nvSpPr>
          <p:cNvPr id="3" name="Content Placeholder 2"/>
          <p:cNvSpPr>
            <a:spLocks noGrp="1"/>
          </p:cNvSpPr>
          <p:nvPr>
            <p:ph idx="1"/>
          </p:nvPr>
        </p:nvSpPr>
        <p:spPr>
          <a:xfrm>
            <a:off x="381001" y="1600200"/>
            <a:ext cx="3886200" cy="4933950"/>
          </a:xfrm>
        </p:spPr>
        <p:txBody>
          <a:bodyPr/>
          <a:lstStyle/>
          <a:p>
            <a:r>
              <a:rPr lang="en-US" sz="2000" dirty="0"/>
              <a:t>A </a:t>
            </a:r>
            <a:r>
              <a:rPr lang="en-US" sz="2000" b="1" dirty="0" smtClean="0"/>
              <a:t>Catching Feature </a:t>
            </a:r>
            <a:r>
              <a:rPr lang="en-US" sz="2000" dirty="0" smtClean="0"/>
              <a:t>is </a:t>
            </a:r>
            <a:r>
              <a:rPr lang="en-US" sz="2000" dirty="0"/>
              <a:t>a broad and easily identifiable feature, typically linear and perpendicular to your path of travel, that will “catch” you like a baseball backstop in case you go too far. </a:t>
            </a:r>
            <a:endParaRPr lang="en-US" sz="2000" dirty="0" smtClean="0"/>
          </a:p>
          <a:p>
            <a:r>
              <a:rPr lang="en-US" sz="2000" dirty="0" smtClean="0"/>
              <a:t>Good </a:t>
            </a:r>
            <a:r>
              <a:rPr lang="en-US" sz="2000" dirty="0"/>
              <a:t>catching features are distinct trails or roads, distinct ridges or valleys, distinct rivers, and really anything that is linear in shape and distinct enough that you won’t miss it.</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393" y="1617133"/>
            <a:ext cx="4562782" cy="3429000"/>
          </a:xfrm>
          <a:prstGeom prst="rect">
            <a:avLst/>
          </a:prstGeom>
        </p:spPr>
      </p:pic>
    </p:spTree>
    <p:extLst>
      <p:ext uri="{BB962C8B-B14F-4D97-AF65-F5344CB8AC3E}">
        <p14:creationId xmlns:p14="http://schemas.microsoft.com/office/powerpoint/2010/main" val="20019260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Collecting Feature</a:t>
            </a:r>
            <a:endParaRPr lang="en-US" dirty="0"/>
          </a:p>
        </p:txBody>
      </p:sp>
      <p:sp>
        <p:nvSpPr>
          <p:cNvPr id="3" name="Content Placeholder 2"/>
          <p:cNvSpPr>
            <a:spLocks noGrp="1"/>
          </p:cNvSpPr>
          <p:nvPr>
            <p:ph idx="1"/>
          </p:nvPr>
        </p:nvSpPr>
        <p:spPr>
          <a:xfrm>
            <a:off x="381001" y="1524000"/>
            <a:ext cx="5334000" cy="5010150"/>
          </a:xfrm>
        </p:spPr>
        <p:txBody>
          <a:bodyPr/>
          <a:lstStyle/>
          <a:p>
            <a:r>
              <a:rPr lang="en-US" sz="2000" dirty="0"/>
              <a:t>A </a:t>
            </a:r>
            <a:r>
              <a:rPr lang="en-US" sz="2000" b="1" dirty="0" smtClean="0"/>
              <a:t>Collecting Feature </a:t>
            </a:r>
            <a:r>
              <a:rPr lang="en-US" sz="2000" dirty="0" smtClean="0"/>
              <a:t>is </a:t>
            </a:r>
            <a:r>
              <a:rPr lang="en-US" sz="2000" dirty="0"/>
              <a:t>a large, easy-to-find feature between your current location and the control</a:t>
            </a:r>
            <a:r>
              <a:rPr lang="en-US" sz="2000" dirty="0" smtClean="0"/>
              <a:t>. </a:t>
            </a:r>
          </a:p>
          <a:p>
            <a:r>
              <a:rPr lang="en-US" sz="2000" dirty="0" smtClean="0"/>
              <a:t>There </a:t>
            </a:r>
            <a:r>
              <a:rPr lang="en-US" sz="2000" dirty="0"/>
              <a:t>may be </a:t>
            </a:r>
            <a:r>
              <a:rPr lang="en-US" sz="2000" dirty="0" smtClean="0"/>
              <a:t>some obvious </a:t>
            </a:r>
            <a:r>
              <a:rPr lang="en-US" sz="2000" dirty="0"/>
              <a:t>features along the route, such as a large pond or </a:t>
            </a:r>
            <a:r>
              <a:rPr lang="en-US" sz="2000" dirty="0" smtClean="0"/>
              <a:t>small lake</a:t>
            </a:r>
            <a:r>
              <a:rPr lang="en-US" sz="2000" dirty="0"/>
              <a:t>, that will help send you in the right direction</a:t>
            </a:r>
            <a:r>
              <a:rPr lang="en-US" sz="2000" dirty="0" smtClean="0"/>
              <a:t>. </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1" y="1600200"/>
            <a:ext cx="3101975" cy="3534059"/>
          </a:xfrm>
          <a:prstGeom prst="rect">
            <a:avLst/>
          </a:prstGeom>
        </p:spPr>
      </p:pic>
    </p:spTree>
    <p:extLst>
      <p:ext uri="{BB962C8B-B14F-4D97-AF65-F5344CB8AC3E}">
        <p14:creationId xmlns:p14="http://schemas.microsoft.com/office/powerpoint/2010/main" val="27418603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Aiming Off</a:t>
            </a:r>
            <a:endParaRPr lang="en-US" dirty="0"/>
          </a:p>
        </p:txBody>
      </p:sp>
      <p:sp>
        <p:nvSpPr>
          <p:cNvPr id="3" name="Content Placeholder 2"/>
          <p:cNvSpPr>
            <a:spLocks noGrp="1"/>
          </p:cNvSpPr>
          <p:nvPr>
            <p:ph idx="1"/>
          </p:nvPr>
        </p:nvSpPr>
        <p:spPr>
          <a:xfrm>
            <a:off x="381000" y="1600200"/>
            <a:ext cx="4343401" cy="4933950"/>
          </a:xfrm>
        </p:spPr>
        <p:txBody>
          <a:bodyPr/>
          <a:lstStyle/>
          <a:p>
            <a:r>
              <a:rPr lang="en-US" sz="1800" b="1" dirty="0"/>
              <a:t>Aiming </a:t>
            </a:r>
            <a:r>
              <a:rPr lang="en-US" sz="1800" b="1" dirty="0" smtClean="0"/>
              <a:t>Off </a:t>
            </a:r>
            <a:r>
              <a:rPr lang="en-US" sz="1800" dirty="0"/>
              <a:t>means deliberately aiming to one side of a feature on or near to confidently predict which side it will appear on. </a:t>
            </a:r>
            <a:endParaRPr lang="en-US" sz="1800" dirty="0" smtClean="0"/>
          </a:p>
          <a:p>
            <a:r>
              <a:rPr lang="en-US" sz="1800" dirty="0" smtClean="0">
                <a:latin typeface="Univers-Bold"/>
              </a:rPr>
              <a:t>In </a:t>
            </a:r>
            <a:r>
              <a:rPr lang="en-US" sz="1800" dirty="0">
                <a:latin typeface="Univers-Bold"/>
              </a:rPr>
              <a:t>this map, it would be easy to reach the road and not be sure what direction the control lies. </a:t>
            </a:r>
            <a:endParaRPr lang="en-US" sz="1800" dirty="0" smtClean="0">
              <a:latin typeface="Univers-Bold"/>
            </a:endParaRPr>
          </a:p>
          <a:p>
            <a:r>
              <a:rPr lang="en-US" sz="1800" dirty="0" smtClean="0">
                <a:latin typeface="Univers-Bold"/>
              </a:rPr>
              <a:t>To </a:t>
            </a:r>
            <a:r>
              <a:rPr lang="en-US" sz="1800" dirty="0">
                <a:latin typeface="Univers-Bold"/>
              </a:rPr>
              <a:t>prevent this, you can deliberately aim a few meters south of the control so you know to turn north when you get to the road.</a:t>
            </a:r>
            <a:endParaRPr lang="en-US" sz="1800" dirty="0"/>
          </a:p>
          <a:p>
            <a:r>
              <a:rPr lang="en-US" sz="1800" dirty="0" smtClean="0"/>
              <a:t> </a:t>
            </a:r>
            <a:r>
              <a:rPr lang="en-US" sz="1800" dirty="0"/>
              <a:t>You are hedging your bets by purposely being inaccurate to eliminate one side of the </a:t>
            </a:r>
            <a:r>
              <a:rPr lang="en-US" sz="1800" dirty="0" smtClean="0"/>
              <a:t>checkpoint.</a:t>
            </a:r>
            <a:endParaRPr lang="en-US" sz="1800" dirty="0"/>
          </a:p>
        </p:txBody>
      </p:sp>
      <p:pic>
        <p:nvPicPr>
          <p:cNvPr id="5" name="Picture 4"/>
          <p:cNvPicPr>
            <a:picLocks noChangeAspect="1"/>
          </p:cNvPicPr>
          <p:nvPr/>
        </p:nvPicPr>
        <p:blipFill>
          <a:blip r:embed="rId2"/>
          <a:stretch>
            <a:fillRect/>
          </a:stretch>
        </p:blipFill>
        <p:spPr>
          <a:xfrm>
            <a:off x="5029200" y="1828800"/>
            <a:ext cx="3571875" cy="2695575"/>
          </a:xfrm>
          <a:prstGeom prst="rect">
            <a:avLst/>
          </a:prstGeom>
        </p:spPr>
      </p:pic>
    </p:spTree>
    <p:extLst>
      <p:ext uri="{BB962C8B-B14F-4D97-AF65-F5344CB8AC3E}">
        <p14:creationId xmlns:p14="http://schemas.microsoft.com/office/powerpoint/2010/main" val="11548449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Contouring</a:t>
            </a:r>
            <a:endParaRPr lang="en-US" dirty="0"/>
          </a:p>
        </p:txBody>
      </p:sp>
      <p:sp>
        <p:nvSpPr>
          <p:cNvPr id="3" name="Content Placeholder 2"/>
          <p:cNvSpPr>
            <a:spLocks noGrp="1"/>
          </p:cNvSpPr>
          <p:nvPr>
            <p:ph idx="1"/>
          </p:nvPr>
        </p:nvSpPr>
        <p:spPr>
          <a:xfrm>
            <a:off x="228601" y="1600200"/>
            <a:ext cx="4038600" cy="4933950"/>
          </a:xfrm>
        </p:spPr>
        <p:txBody>
          <a:bodyPr/>
          <a:lstStyle/>
          <a:p>
            <a:r>
              <a:rPr lang="en-US" sz="1800" dirty="0"/>
              <a:t>Following </a:t>
            </a:r>
            <a:r>
              <a:rPr lang="en-US" sz="1800" dirty="0" smtClean="0"/>
              <a:t>the contour </a:t>
            </a:r>
            <a:r>
              <a:rPr lang="en-US" sz="1800" dirty="0"/>
              <a:t>line </a:t>
            </a:r>
            <a:r>
              <a:rPr lang="en-US" sz="1800" dirty="0" smtClean="0"/>
              <a:t>is called </a:t>
            </a:r>
            <a:r>
              <a:rPr lang="en-US" sz="1800" b="1" dirty="0" smtClean="0"/>
              <a:t>Contouring</a:t>
            </a:r>
            <a:r>
              <a:rPr lang="en-US" sz="1800" dirty="0" smtClean="0"/>
              <a:t>, and </a:t>
            </a:r>
            <a:r>
              <a:rPr lang="en-US" sz="1800" dirty="0"/>
              <a:t>it is often </a:t>
            </a:r>
            <a:r>
              <a:rPr lang="en-US" sz="1800" dirty="0" smtClean="0"/>
              <a:t>the most </a:t>
            </a:r>
            <a:r>
              <a:rPr lang="en-US" sz="1800" dirty="0"/>
              <a:t>efficient </a:t>
            </a:r>
            <a:r>
              <a:rPr lang="en-US" sz="1800" dirty="0" smtClean="0"/>
              <a:t>path of </a:t>
            </a:r>
            <a:r>
              <a:rPr lang="en-US" sz="1800" dirty="0"/>
              <a:t>travel </a:t>
            </a:r>
            <a:r>
              <a:rPr lang="en-US" sz="1800" dirty="0" smtClean="0"/>
              <a:t>between two </a:t>
            </a:r>
            <a:r>
              <a:rPr lang="en-US" sz="1800" dirty="0"/>
              <a:t>points </a:t>
            </a:r>
            <a:r>
              <a:rPr lang="en-US" sz="1800" dirty="0" smtClean="0"/>
              <a:t>in rough </a:t>
            </a:r>
            <a:r>
              <a:rPr lang="en-US" sz="1800" dirty="0"/>
              <a:t>terrain</a:t>
            </a:r>
            <a:r>
              <a:rPr lang="en-US" sz="1800" dirty="0" smtClean="0"/>
              <a:t>. </a:t>
            </a:r>
          </a:p>
          <a:p>
            <a:r>
              <a:rPr lang="en-US" sz="1800" dirty="0" smtClean="0"/>
              <a:t>In </a:t>
            </a:r>
            <a:r>
              <a:rPr lang="en-US" sz="1800" dirty="0"/>
              <a:t>this example, a person who is contouring would follow </a:t>
            </a:r>
            <a:r>
              <a:rPr lang="en-US" sz="1800" dirty="0" smtClean="0"/>
              <a:t>a route </a:t>
            </a:r>
            <a:r>
              <a:rPr lang="en-US" sz="1800" dirty="0"/>
              <a:t>that is level or downhill. </a:t>
            </a:r>
            <a:endParaRPr lang="en-US" sz="1800" dirty="0" smtClean="0"/>
          </a:p>
          <a:p>
            <a:r>
              <a:rPr lang="en-US" sz="1800" dirty="0" smtClean="0"/>
              <a:t>The </a:t>
            </a:r>
            <a:r>
              <a:rPr lang="en-US" sz="1800" dirty="0"/>
              <a:t>direct route would mean </a:t>
            </a:r>
            <a:r>
              <a:rPr lang="en-US" sz="1800" dirty="0" smtClean="0"/>
              <a:t>a climb </a:t>
            </a:r>
            <a:r>
              <a:rPr lang="en-US" sz="1800" dirty="0"/>
              <a:t>of 10 to 15 meters (33 to 50 feet). </a:t>
            </a:r>
            <a:endParaRPr lang="en-US" sz="1800" dirty="0" smtClean="0"/>
          </a:p>
          <a:p>
            <a:r>
              <a:rPr lang="en-US" sz="1800" dirty="0" smtClean="0"/>
              <a:t>Although </a:t>
            </a:r>
            <a:r>
              <a:rPr lang="en-US" sz="1800" dirty="0"/>
              <a:t>the </a:t>
            </a:r>
            <a:r>
              <a:rPr lang="en-US" sz="1800" dirty="0" smtClean="0"/>
              <a:t>distance to </a:t>
            </a:r>
            <a:r>
              <a:rPr lang="en-US" sz="1800" dirty="0"/>
              <a:t>contour is greater, the effort expended is less.</a:t>
            </a:r>
            <a:endParaRPr lang="en-US" sz="1800" dirty="0"/>
          </a:p>
        </p:txBody>
      </p:sp>
      <p:pic>
        <p:nvPicPr>
          <p:cNvPr id="4" name="Picture 3"/>
          <p:cNvPicPr>
            <a:picLocks noChangeAspect="1"/>
          </p:cNvPicPr>
          <p:nvPr/>
        </p:nvPicPr>
        <p:blipFill>
          <a:blip r:embed="rId2"/>
          <a:stretch>
            <a:fillRect/>
          </a:stretch>
        </p:blipFill>
        <p:spPr>
          <a:xfrm>
            <a:off x="4724400" y="1600200"/>
            <a:ext cx="3476625" cy="2743200"/>
          </a:xfrm>
          <a:prstGeom prst="rect">
            <a:avLst/>
          </a:prstGeom>
        </p:spPr>
      </p:pic>
    </p:spTree>
    <p:extLst>
      <p:ext uri="{BB962C8B-B14F-4D97-AF65-F5344CB8AC3E}">
        <p14:creationId xmlns:p14="http://schemas.microsoft.com/office/powerpoint/2010/main" val="17148790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Ahead</a:t>
            </a:r>
            <a:endParaRPr lang="en-US" dirty="0"/>
          </a:p>
        </p:txBody>
      </p:sp>
      <p:sp>
        <p:nvSpPr>
          <p:cNvPr id="3" name="Content Placeholder 2"/>
          <p:cNvSpPr>
            <a:spLocks noGrp="1"/>
          </p:cNvSpPr>
          <p:nvPr>
            <p:ph idx="1"/>
          </p:nvPr>
        </p:nvSpPr>
        <p:spPr>
          <a:xfrm>
            <a:off x="457200" y="1676400"/>
            <a:ext cx="8435975" cy="4857750"/>
          </a:xfrm>
        </p:spPr>
        <p:txBody>
          <a:bodyPr/>
          <a:lstStyle/>
          <a:p>
            <a:r>
              <a:rPr lang="en-US" sz="1800" dirty="0"/>
              <a:t>Keep a clear mental picture of the terrain that you will </a:t>
            </a:r>
            <a:r>
              <a:rPr lang="en-US" sz="1800" dirty="0" smtClean="0"/>
              <a:t>pass through</a:t>
            </a:r>
            <a:r>
              <a:rPr lang="en-US" sz="1800" dirty="0"/>
              <a:t>. </a:t>
            </a:r>
            <a:endParaRPr lang="en-US" sz="1800" dirty="0" smtClean="0"/>
          </a:p>
          <a:p>
            <a:r>
              <a:rPr lang="en-US" sz="1800" dirty="0" smtClean="0"/>
              <a:t>Read </a:t>
            </a:r>
            <a:r>
              <a:rPr lang="en-US" sz="1800" dirty="0"/>
              <a:t>the map every few seconds, think beyond </a:t>
            </a:r>
            <a:r>
              <a:rPr lang="en-US" sz="1800" dirty="0" smtClean="0"/>
              <a:t>your location</a:t>
            </a:r>
            <a:r>
              <a:rPr lang="en-US" sz="1800" dirty="0"/>
              <a:t>, and plan ahead. </a:t>
            </a:r>
            <a:endParaRPr lang="en-US" sz="1800" dirty="0" smtClean="0"/>
          </a:p>
          <a:p>
            <a:r>
              <a:rPr lang="en-US" sz="1800" dirty="0" smtClean="0"/>
              <a:t>The </a:t>
            </a:r>
            <a:r>
              <a:rPr lang="en-US" sz="1800" dirty="0"/>
              <a:t>best way to practice </a:t>
            </a:r>
            <a:r>
              <a:rPr lang="en-US" sz="1800" dirty="0" smtClean="0"/>
              <a:t>reading ahead </a:t>
            </a:r>
            <a:r>
              <a:rPr lang="en-US" sz="1800" dirty="0"/>
              <a:t>is to take time at the beginning of the course and </a:t>
            </a:r>
            <a:r>
              <a:rPr lang="en-US" sz="1800" dirty="0" smtClean="0"/>
              <a:t>after each </a:t>
            </a:r>
            <a:r>
              <a:rPr lang="en-US" sz="1800" dirty="0"/>
              <a:t>control to make sure you understand what the map </a:t>
            </a:r>
            <a:r>
              <a:rPr lang="en-US" sz="1800" dirty="0" smtClean="0"/>
              <a:t>is telling </a:t>
            </a:r>
            <a:r>
              <a:rPr lang="en-US" sz="1800" dirty="0"/>
              <a:t>you. </a:t>
            </a:r>
            <a:endParaRPr lang="en-US" sz="1800" dirty="0" smtClean="0"/>
          </a:p>
          <a:p>
            <a:r>
              <a:rPr lang="en-US" sz="1800" dirty="0" smtClean="0"/>
              <a:t>Do </a:t>
            </a:r>
            <a:r>
              <a:rPr lang="en-US" sz="1800" dirty="0"/>
              <a:t>not move until you are sure. </a:t>
            </a:r>
            <a:endParaRPr lang="en-US" sz="1800" dirty="0" smtClean="0"/>
          </a:p>
          <a:p>
            <a:r>
              <a:rPr lang="en-US" sz="1800" dirty="0" smtClean="0"/>
              <a:t>It </a:t>
            </a:r>
            <a:r>
              <a:rPr lang="en-US" sz="1800" dirty="0"/>
              <a:t>is just as </a:t>
            </a:r>
            <a:r>
              <a:rPr lang="en-US" sz="1800" dirty="0" smtClean="0"/>
              <a:t>important to </a:t>
            </a:r>
            <a:r>
              <a:rPr lang="en-US" sz="1800" dirty="0"/>
              <a:t>keep oriented every moment while you are </a:t>
            </a:r>
            <a:r>
              <a:rPr lang="en-US" sz="1800" dirty="0" smtClean="0"/>
              <a:t>traveling and </a:t>
            </a:r>
            <a:r>
              <a:rPr lang="en-US" sz="1800" dirty="0"/>
              <a:t>to keep an eye on what lies ahead. Keep your map </a:t>
            </a:r>
            <a:r>
              <a:rPr lang="en-US" sz="1800" dirty="0" smtClean="0"/>
              <a:t>out </a:t>
            </a:r>
            <a:r>
              <a:rPr lang="en-US" sz="1800" dirty="0"/>
              <a:t>and refer to it often. </a:t>
            </a:r>
            <a:endParaRPr lang="en-US" sz="1800" dirty="0" smtClean="0"/>
          </a:p>
          <a:p>
            <a:r>
              <a:rPr lang="en-US" sz="1800" dirty="0" smtClean="0"/>
              <a:t>Make </a:t>
            </a:r>
            <a:r>
              <a:rPr lang="en-US" sz="1800" dirty="0"/>
              <a:t>sure that what you are seeing </a:t>
            </a:r>
            <a:r>
              <a:rPr lang="en-US" sz="1800" dirty="0" smtClean="0"/>
              <a:t>on the </a:t>
            </a:r>
            <a:r>
              <a:rPr lang="en-US" sz="1800" dirty="0"/>
              <a:t>ground matches what the map tells you should be </a:t>
            </a:r>
            <a:r>
              <a:rPr lang="en-US" sz="1800" dirty="0" smtClean="0"/>
              <a:t>there. </a:t>
            </a:r>
          </a:p>
          <a:p>
            <a:r>
              <a:rPr lang="en-US" sz="1800" dirty="0" smtClean="0"/>
              <a:t>If </a:t>
            </a:r>
            <a:r>
              <a:rPr lang="en-US" sz="1800" dirty="0"/>
              <a:t>you find this is not the case, then either you are reading </a:t>
            </a:r>
            <a:r>
              <a:rPr lang="en-US" sz="1800" dirty="0" smtClean="0"/>
              <a:t>the map </a:t>
            </a:r>
            <a:r>
              <a:rPr lang="en-US" sz="1800" dirty="0"/>
              <a:t>wrong or you have strayed from your intended course.</a:t>
            </a:r>
            <a:endParaRPr lang="en-US" sz="1800" dirty="0"/>
          </a:p>
        </p:txBody>
      </p:sp>
    </p:spTree>
    <p:extLst>
      <p:ext uri="{BB962C8B-B14F-4D97-AF65-F5344CB8AC3E}">
        <p14:creationId xmlns:p14="http://schemas.microsoft.com/office/powerpoint/2010/main" val="33365158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62400" y="3200400"/>
            <a:ext cx="4762500" cy="3438525"/>
          </a:xfrm>
          <a:prstGeom prst="rect">
            <a:avLst/>
          </a:prstGeom>
        </p:spPr>
      </p:pic>
      <p:sp>
        <p:nvSpPr>
          <p:cNvPr id="2" name="Title 1"/>
          <p:cNvSpPr>
            <a:spLocks noGrp="1"/>
          </p:cNvSpPr>
          <p:nvPr>
            <p:ph type="title"/>
          </p:nvPr>
        </p:nvSpPr>
        <p:spPr/>
        <p:txBody>
          <a:bodyPr/>
          <a:lstStyle/>
          <a:p>
            <a:r>
              <a:rPr lang="en-US" dirty="0" smtClean="0"/>
              <a:t>Relocation</a:t>
            </a:r>
            <a:endParaRPr lang="en-US" dirty="0"/>
          </a:p>
        </p:txBody>
      </p:sp>
      <p:sp>
        <p:nvSpPr>
          <p:cNvPr id="3" name="Content Placeholder 2"/>
          <p:cNvSpPr>
            <a:spLocks noGrp="1"/>
          </p:cNvSpPr>
          <p:nvPr>
            <p:ph idx="1"/>
          </p:nvPr>
        </p:nvSpPr>
        <p:spPr>
          <a:xfrm>
            <a:off x="304800" y="1524000"/>
            <a:ext cx="7010400" cy="3657600"/>
          </a:xfrm>
        </p:spPr>
        <p:txBody>
          <a:bodyPr/>
          <a:lstStyle/>
          <a:p>
            <a:r>
              <a:rPr lang="en-US" sz="1800" dirty="0" smtClean="0"/>
              <a:t>If </a:t>
            </a:r>
            <a:r>
              <a:rPr lang="en-US" sz="1800" dirty="0"/>
              <a:t>you don’t know where you are, stop and </a:t>
            </a:r>
            <a:r>
              <a:rPr lang="en-US" sz="1800" b="1" dirty="0" smtClean="0"/>
              <a:t>Relocate</a:t>
            </a:r>
            <a:r>
              <a:rPr lang="en-US" sz="1800" dirty="0" smtClean="0"/>
              <a:t>. </a:t>
            </a:r>
          </a:p>
          <a:p>
            <a:r>
              <a:rPr lang="en-US" sz="1800" dirty="0" smtClean="0"/>
              <a:t>Find a </a:t>
            </a:r>
            <a:r>
              <a:rPr lang="en-US" sz="1800" dirty="0"/>
              <a:t>definite feature that you can correctly locate. </a:t>
            </a:r>
            <a:endParaRPr lang="en-US" sz="1800" dirty="0" smtClean="0"/>
          </a:p>
          <a:p>
            <a:r>
              <a:rPr lang="en-US" sz="1800" dirty="0" smtClean="0"/>
              <a:t>In </a:t>
            </a:r>
            <a:r>
              <a:rPr lang="en-US" sz="1800" dirty="0"/>
              <a:t>this example, the control location is the lower </a:t>
            </a:r>
            <a:r>
              <a:rPr lang="en-US" sz="1800" dirty="0" smtClean="0"/>
              <a:t>end of </a:t>
            </a:r>
            <a:r>
              <a:rPr lang="en-US" sz="1800" dirty="0"/>
              <a:t>an intermittent stream shown by the circle. </a:t>
            </a:r>
            <a:r>
              <a:rPr lang="en-US" sz="1800" dirty="0" smtClean="0"/>
              <a:t>When you </a:t>
            </a:r>
            <a:r>
              <a:rPr lang="en-US" sz="1800" dirty="0"/>
              <a:t>arrive at where you think it should be, you </a:t>
            </a:r>
            <a:r>
              <a:rPr lang="en-US" sz="1800" dirty="0" smtClean="0"/>
              <a:t>can’t find </a:t>
            </a:r>
            <a:r>
              <a:rPr lang="en-US" sz="1800" dirty="0"/>
              <a:t>the control bag. </a:t>
            </a:r>
            <a:r>
              <a:rPr lang="en-US" sz="1800" dirty="0" smtClean="0"/>
              <a:t>You </a:t>
            </a:r>
            <a:r>
              <a:rPr lang="en-US" sz="1800" dirty="0"/>
              <a:t>could be at any of the </a:t>
            </a:r>
            <a:r>
              <a:rPr lang="en-US" sz="1800" dirty="0" smtClean="0"/>
              <a:t>stream ends </a:t>
            </a:r>
            <a:r>
              <a:rPr lang="en-US" sz="1800" dirty="0"/>
              <a:t>marked by the small X’s. Which way should </a:t>
            </a:r>
            <a:r>
              <a:rPr lang="en-US" sz="1800" dirty="0" smtClean="0"/>
              <a:t>you go</a:t>
            </a:r>
            <a:r>
              <a:rPr lang="en-US" sz="1800" dirty="0"/>
              <a:t>? The large impassable cliff or the long </a:t>
            </a:r>
            <a:r>
              <a:rPr lang="en-US" sz="1800" dirty="0" smtClean="0"/>
              <a:t>earthen bank shown </a:t>
            </a:r>
            <a:r>
              <a:rPr lang="en-US" sz="1800" dirty="0"/>
              <a:t>by the arrows would be impossible to </a:t>
            </a:r>
            <a:r>
              <a:rPr lang="en-US" sz="1800" dirty="0" smtClean="0"/>
              <a:t>miss. To </a:t>
            </a:r>
            <a:r>
              <a:rPr lang="en-US" sz="1800" dirty="0"/>
              <a:t>pinpoint your location, go west along the </a:t>
            </a:r>
            <a:r>
              <a:rPr lang="en-US" sz="1800" dirty="0" smtClean="0"/>
              <a:t>shoreline until </a:t>
            </a:r>
            <a:r>
              <a:rPr lang="en-US" sz="1800" dirty="0"/>
              <a:t>you encounter one of these. Moving </a:t>
            </a:r>
            <a:r>
              <a:rPr lang="en-US" sz="1800" dirty="0" smtClean="0"/>
              <a:t>to a </a:t>
            </a:r>
            <a:r>
              <a:rPr lang="en-US" sz="1800" dirty="0"/>
              <a:t>known position is always a better choice </a:t>
            </a:r>
            <a:r>
              <a:rPr lang="en-US" sz="1800" dirty="0" smtClean="0"/>
              <a:t>than aimless </a:t>
            </a:r>
            <a:r>
              <a:rPr lang="en-US" sz="1800" dirty="0"/>
              <a:t>searching.</a:t>
            </a:r>
            <a:endParaRPr lang="en-US" sz="1800" dirty="0"/>
          </a:p>
        </p:txBody>
      </p:sp>
    </p:spTree>
    <p:extLst>
      <p:ext uri="{BB962C8B-B14F-4D97-AF65-F5344CB8AC3E}">
        <p14:creationId xmlns:p14="http://schemas.microsoft.com/office/powerpoint/2010/main" val="38161831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Rough vs. Fine Orienteering</a:t>
            </a:r>
            <a:endParaRPr lang="en-US" dirty="0"/>
          </a:p>
        </p:txBody>
      </p:sp>
      <p:sp>
        <p:nvSpPr>
          <p:cNvPr id="3" name="Content Placeholder 2"/>
          <p:cNvSpPr>
            <a:spLocks noGrp="1"/>
          </p:cNvSpPr>
          <p:nvPr>
            <p:ph idx="1"/>
          </p:nvPr>
        </p:nvSpPr>
        <p:spPr>
          <a:xfrm>
            <a:off x="381000" y="1752600"/>
            <a:ext cx="8512175" cy="4781550"/>
          </a:xfrm>
        </p:spPr>
        <p:txBody>
          <a:bodyPr/>
          <a:lstStyle/>
          <a:p>
            <a:r>
              <a:rPr lang="en-US" sz="1800" dirty="0"/>
              <a:t>The search for the next control point in an orienteering </a:t>
            </a:r>
            <a:r>
              <a:rPr lang="en-US" sz="1800" dirty="0" smtClean="0"/>
              <a:t>problem often </a:t>
            </a:r>
            <a:r>
              <a:rPr lang="en-US" sz="1800" dirty="0"/>
              <a:t>can be divided into </a:t>
            </a:r>
            <a:r>
              <a:rPr lang="en-US" sz="1800" dirty="0" smtClean="0"/>
              <a:t>the rough orienteering </a:t>
            </a:r>
            <a:r>
              <a:rPr lang="en-US" sz="1800" dirty="0"/>
              <a:t>phase and the fine orienteering </a:t>
            </a:r>
            <a:r>
              <a:rPr lang="en-US" sz="1800" dirty="0" smtClean="0"/>
              <a:t>phase. </a:t>
            </a:r>
          </a:p>
          <a:p>
            <a:r>
              <a:rPr lang="en-US" sz="1800" dirty="0" smtClean="0"/>
              <a:t>In </a:t>
            </a:r>
            <a:r>
              <a:rPr lang="en-US" sz="1800" b="1" dirty="0" smtClean="0"/>
              <a:t>Rough Orienteering</a:t>
            </a:r>
            <a:r>
              <a:rPr lang="en-US" sz="1800" dirty="0" smtClean="0"/>
              <a:t>, </a:t>
            </a:r>
            <a:r>
              <a:rPr lang="en-US" sz="1800" dirty="0"/>
              <a:t>you are moving in broadly </a:t>
            </a:r>
            <a:r>
              <a:rPr lang="en-US" sz="1800" dirty="0" smtClean="0"/>
              <a:t>defined directions </a:t>
            </a:r>
            <a:r>
              <a:rPr lang="en-US" sz="1800" dirty="0"/>
              <a:t>toward a collection point found on the map. This </a:t>
            </a:r>
            <a:r>
              <a:rPr lang="en-US" sz="1800" dirty="0" smtClean="0"/>
              <a:t>is the </a:t>
            </a:r>
            <a:r>
              <a:rPr lang="en-US" sz="1800" dirty="0"/>
              <a:t>time for covering a lot of ground quickly. You will not </a:t>
            </a:r>
            <a:r>
              <a:rPr lang="en-US" sz="1800" dirty="0" smtClean="0"/>
              <a:t>be in </a:t>
            </a:r>
            <a:r>
              <a:rPr lang="en-US" sz="1800" dirty="0"/>
              <a:t>danger of missing the control during this phase because </a:t>
            </a:r>
            <a:r>
              <a:rPr lang="en-US" sz="1800" dirty="0" smtClean="0"/>
              <a:t>the control </a:t>
            </a:r>
            <a:r>
              <a:rPr lang="en-US" sz="1800" dirty="0"/>
              <a:t>will not be close at </a:t>
            </a:r>
            <a:r>
              <a:rPr lang="en-US" sz="1800" dirty="0" smtClean="0"/>
              <a:t>hand.</a:t>
            </a:r>
          </a:p>
          <a:p>
            <a:r>
              <a:rPr lang="en-US" sz="1800" dirty="0"/>
              <a:t>Once you reach the chosen collection point, it is time </a:t>
            </a:r>
            <a:r>
              <a:rPr lang="en-US" sz="1800" dirty="0" smtClean="0"/>
              <a:t>to switch </a:t>
            </a:r>
            <a:r>
              <a:rPr lang="en-US" sz="1800" dirty="0"/>
              <a:t>to </a:t>
            </a:r>
            <a:r>
              <a:rPr lang="en-US" sz="1800" b="1" dirty="0" smtClean="0"/>
              <a:t>Fine Orienteering</a:t>
            </a:r>
            <a:r>
              <a:rPr lang="en-US" sz="1800" dirty="0" smtClean="0"/>
              <a:t>. </a:t>
            </a:r>
            <a:r>
              <a:rPr lang="en-US" sz="1800" dirty="0"/>
              <a:t>Locate yourself precisely, and </a:t>
            </a:r>
            <a:r>
              <a:rPr lang="en-US" sz="1800" dirty="0" smtClean="0"/>
              <a:t>determine where </a:t>
            </a:r>
            <a:r>
              <a:rPr lang="en-US" sz="1800" dirty="0"/>
              <a:t>you are in relation to the control. Form a plan </a:t>
            </a:r>
            <a:r>
              <a:rPr lang="en-US" sz="1800" dirty="0" smtClean="0"/>
              <a:t>that will </a:t>
            </a:r>
            <a:r>
              <a:rPr lang="en-US" sz="1800" dirty="0"/>
              <a:t>accurately lead you to the control. This may involve </a:t>
            </a:r>
            <a:r>
              <a:rPr lang="en-US" sz="1800" dirty="0" smtClean="0"/>
              <a:t>using handrails</a:t>
            </a:r>
            <a:r>
              <a:rPr lang="en-US" sz="1800" dirty="0"/>
              <a:t>, attack points, and compass bearings. </a:t>
            </a:r>
            <a:r>
              <a:rPr lang="en-US" sz="1800" dirty="0" smtClean="0"/>
              <a:t>Remember </a:t>
            </a:r>
            <a:r>
              <a:rPr lang="en-US" sz="1800" dirty="0"/>
              <a:t>that in this </a:t>
            </a:r>
            <a:r>
              <a:rPr lang="en-US" sz="1800" dirty="0" smtClean="0"/>
              <a:t>phase accuracy </a:t>
            </a:r>
            <a:r>
              <a:rPr lang="en-US" sz="1800" dirty="0"/>
              <a:t>is the primary goal.</a:t>
            </a:r>
            <a:endParaRPr lang="en-US" sz="1800" dirty="0"/>
          </a:p>
        </p:txBody>
      </p:sp>
    </p:spTree>
    <p:extLst>
      <p:ext uri="{BB962C8B-B14F-4D97-AF65-F5344CB8AC3E}">
        <p14:creationId xmlns:p14="http://schemas.microsoft.com/office/powerpoint/2010/main" val="11395703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 Choice</a:t>
            </a:r>
            <a:endParaRPr lang="en-US" dirty="0"/>
          </a:p>
        </p:txBody>
      </p:sp>
      <p:sp>
        <p:nvSpPr>
          <p:cNvPr id="3" name="Content Placeholder 2"/>
          <p:cNvSpPr>
            <a:spLocks noGrp="1"/>
          </p:cNvSpPr>
          <p:nvPr>
            <p:ph idx="1"/>
          </p:nvPr>
        </p:nvSpPr>
        <p:spPr>
          <a:xfrm>
            <a:off x="381000" y="1600200"/>
            <a:ext cx="8512175" cy="4933950"/>
          </a:xfrm>
        </p:spPr>
        <p:txBody>
          <a:bodyPr/>
          <a:lstStyle/>
          <a:p>
            <a:pPr marL="0" indent="0">
              <a:buNone/>
            </a:pPr>
            <a:r>
              <a:rPr lang="en-US" sz="2000" dirty="0"/>
              <a:t>Steps in Choosing a Route</a:t>
            </a:r>
          </a:p>
          <a:p>
            <a:pPr>
              <a:buFont typeface="+mj-lt"/>
              <a:buAutoNum type="arabicPeriod"/>
            </a:pPr>
            <a:r>
              <a:rPr lang="en-US" sz="1600" dirty="0" smtClean="0"/>
              <a:t>Note </a:t>
            </a:r>
            <a:r>
              <a:rPr lang="en-US" sz="1600" dirty="0"/>
              <a:t>the exact location of the control </a:t>
            </a:r>
            <a:r>
              <a:rPr lang="en-US" sz="1600" dirty="0" smtClean="0"/>
              <a:t>on the </a:t>
            </a:r>
            <a:r>
              <a:rPr lang="en-US" sz="1600" dirty="0"/>
              <a:t>map and read its description from </a:t>
            </a:r>
            <a:r>
              <a:rPr lang="en-US" sz="1600" dirty="0" smtClean="0"/>
              <a:t>the description </a:t>
            </a:r>
            <a:r>
              <a:rPr lang="en-US" sz="1600" dirty="0"/>
              <a:t>sheet.</a:t>
            </a:r>
          </a:p>
          <a:p>
            <a:pPr>
              <a:buFont typeface="+mj-lt"/>
              <a:buAutoNum type="arabicPeriod"/>
            </a:pPr>
            <a:r>
              <a:rPr lang="en-US" sz="1600" dirty="0" smtClean="0"/>
              <a:t>Choose </a:t>
            </a:r>
            <a:r>
              <a:rPr lang="en-US" sz="1600" dirty="0"/>
              <a:t>an attack point (if the control is </a:t>
            </a:r>
            <a:r>
              <a:rPr lang="en-US" sz="1600" dirty="0" smtClean="0"/>
              <a:t>not placed </a:t>
            </a:r>
            <a:r>
              <a:rPr lang="en-US" sz="1600" dirty="0"/>
              <a:t>in an obvious position) very </a:t>
            </a:r>
            <a:r>
              <a:rPr lang="en-US" sz="1600" dirty="0" smtClean="0"/>
              <a:t>close to </a:t>
            </a:r>
            <a:r>
              <a:rPr lang="en-US" sz="1600" dirty="0"/>
              <a:t>a feature that you can easily </a:t>
            </a:r>
            <a:r>
              <a:rPr lang="en-US" sz="1600" dirty="0" smtClean="0"/>
              <a:t>recognize—a </a:t>
            </a:r>
            <a:r>
              <a:rPr lang="en-US" sz="1600" dirty="0"/>
              <a:t>bridge, a trail junction, power lines over </a:t>
            </a:r>
            <a:r>
              <a:rPr lang="en-US" sz="1600" dirty="0" smtClean="0"/>
              <a:t>a path</a:t>
            </a:r>
            <a:r>
              <a:rPr lang="en-US" sz="1600" dirty="0"/>
              <a:t>, a corner of a forest.</a:t>
            </a:r>
          </a:p>
          <a:p>
            <a:pPr>
              <a:buFont typeface="+mj-lt"/>
              <a:buAutoNum type="arabicPeriod"/>
            </a:pPr>
            <a:r>
              <a:rPr lang="en-US" sz="1600" dirty="0" smtClean="0"/>
              <a:t>Look </a:t>
            </a:r>
            <a:r>
              <a:rPr lang="en-US" sz="1600" dirty="0"/>
              <a:t>at the direct route from your </a:t>
            </a:r>
            <a:r>
              <a:rPr lang="en-US" sz="1600" dirty="0" smtClean="0"/>
              <a:t>present position </a:t>
            </a:r>
            <a:r>
              <a:rPr lang="en-US" sz="1600" dirty="0"/>
              <a:t>to the attack point. See whether </a:t>
            </a:r>
            <a:r>
              <a:rPr lang="en-US" sz="1600" dirty="0" smtClean="0"/>
              <a:t>it will </a:t>
            </a:r>
            <a:r>
              <a:rPr lang="en-US" sz="1600" dirty="0"/>
              <a:t>be easy to follow on a compass bearing.</a:t>
            </a:r>
          </a:p>
          <a:p>
            <a:pPr>
              <a:buFont typeface="+mj-lt"/>
              <a:buAutoNum type="arabicPeriod"/>
            </a:pPr>
            <a:r>
              <a:rPr lang="en-US" sz="1600" dirty="0" smtClean="0"/>
              <a:t>Look </a:t>
            </a:r>
            <a:r>
              <a:rPr lang="en-US" sz="1600" dirty="0"/>
              <a:t>to the left and right of the direct </a:t>
            </a:r>
            <a:r>
              <a:rPr lang="en-US" sz="1600" dirty="0" smtClean="0"/>
              <a:t>route and </a:t>
            </a:r>
            <a:r>
              <a:rPr lang="en-US" sz="1600" dirty="0"/>
              <a:t>see whether there is an easier </a:t>
            </a:r>
            <a:r>
              <a:rPr lang="en-US" sz="1600" dirty="0" smtClean="0"/>
              <a:t>and quicker </a:t>
            </a:r>
            <a:r>
              <a:rPr lang="en-US" sz="1600" dirty="0"/>
              <a:t>route. An indirect route may </a:t>
            </a:r>
            <a:r>
              <a:rPr lang="en-US" sz="1600" dirty="0" smtClean="0"/>
              <a:t>require less </a:t>
            </a:r>
            <a:r>
              <a:rPr lang="en-US" sz="1600" dirty="0"/>
              <a:t>hill climbing </a:t>
            </a:r>
            <a:r>
              <a:rPr lang="en-US" sz="1600" dirty="0" smtClean="0"/>
              <a:t>or </a:t>
            </a:r>
            <a:r>
              <a:rPr lang="en-US" sz="1600" dirty="0"/>
              <a:t>pushing </a:t>
            </a:r>
            <a:r>
              <a:rPr lang="en-US" sz="1600" dirty="0" smtClean="0"/>
              <a:t>through dense </a:t>
            </a:r>
            <a:r>
              <a:rPr lang="en-US" sz="1600" dirty="0"/>
              <a:t>woods.</a:t>
            </a:r>
          </a:p>
          <a:p>
            <a:pPr>
              <a:buFont typeface="+mj-lt"/>
              <a:buAutoNum type="arabicPeriod"/>
            </a:pPr>
            <a:r>
              <a:rPr lang="en-US" sz="1600" dirty="0" smtClean="0"/>
              <a:t>Take </a:t>
            </a:r>
            <a:r>
              <a:rPr lang="en-US" sz="1600" dirty="0"/>
              <a:t>the fastest route to the attack point.</a:t>
            </a:r>
          </a:p>
          <a:p>
            <a:pPr>
              <a:buFont typeface="+mj-lt"/>
              <a:buAutoNum type="arabicPeriod"/>
            </a:pPr>
            <a:r>
              <a:rPr lang="en-US" sz="1600" dirty="0" smtClean="0"/>
              <a:t>Run </a:t>
            </a:r>
            <a:r>
              <a:rPr lang="en-US" sz="1600" dirty="0"/>
              <a:t>as fast as possible to the attack </a:t>
            </a:r>
            <a:r>
              <a:rPr lang="en-US" sz="1600" dirty="0" smtClean="0"/>
              <a:t>point, using </a:t>
            </a:r>
            <a:r>
              <a:rPr lang="en-US" sz="1600" dirty="0"/>
              <a:t>collecting features to find the way.</a:t>
            </a:r>
          </a:p>
          <a:p>
            <a:pPr>
              <a:buFont typeface="+mj-lt"/>
              <a:buAutoNum type="arabicPeriod"/>
            </a:pPr>
            <a:r>
              <a:rPr lang="en-US" sz="1600" dirty="0" smtClean="0"/>
              <a:t>Take </a:t>
            </a:r>
            <a:r>
              <a:rPr lang="en-US" sz="1600" dirty="0"/>
              <a:t>an accurate compass bearing (if </a:t>
            </a:r>
            <a:r>
              <a:rPr lang="en-US" sz="1600" dirty="0" smtClean="0"/>
              <a:t>necessary) from </a:t>
            </a:r>
            <a:r>
              <a:rPr lang="en-US" sz="1600" dirty="0"/>
              <a:t>the attack point to the control.</a:t>
            </a:r>
          </a:p>
          <a:p>
            <a:pPr>
              <a:buFont typeface="+mj-lt"/>
              <a:buAutoNum type="arabicPeriod"/>
            </a:pPr>
            <a:r>
              <a:rPr lang="en-US" sz="1600" dirty="0" smtClean="0"/>
              <a:t>Measure </a:t>
            </a:r>
            <a:r>
              <a:rPr lang="en-US" sz="1600" dirty="0"/>
              <a:t>the exact distance on the map </a:t>
            </a:r>
            <a:r>
              <a:rPr lang="en-US" sz="1600" dirty="0" smtClean="0"/>
              <a:t>from the </a:t>
            </a:r>
            <a:r>
              <a:rPr lang="en-US" sz="1600" dirty="0"/>
              <a:t>attack point to the control.</a:t>
            </a:r>
          </a:p>
          <a:p>
            <a:pPr>
              <a:buFont typeface="+mj-lt"/>
              <a:buAutoNum type="arabicPeriod"/>
            </a:pPr>
            <a:r>
              <a:rPr lang="en-US" sz="1600" dirty="0" smtClean="0"/>
              <a:t>Walk </a:t>
            </a:r>
            <a:r>
              <a:rPr lang="en-US" sz="1600" dirty="0"/>
              <a:t>or jog accurately on a compass </a:t>
            </a:r>
            <a:r>
              <a:rPr lang="en-US" sz="1600" dirty="0" smtClean="0"/>
              <a:t>bearing, counting </a:t>
            </a:r>
            <a:r>
              <a:rPr lang="en-US" sz="1600" dirty="0"/>
              <a:t>the paces until you find the control.</a:t>
            </a:r>
            <a:endParaRPr lang="en-US" sz="1600" dirty="0"/>
          </a:p>
        </p:txBody>
      </p:sp>
    </p:spTree>
    <p:extLst>
      <p:ext uri="{BB962C8B-B14F-4D97-AF65-F5344CB8AC3E}">
        <p14:creationId xmlns:p14="http://schemas.microsoft.com/office/powerpoint/2010/main" val="3747612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Hypothermia</a:t>
            </a:r>
            <a:endParaRPr lang="en-US" dirty="0"/>
          </a:p>
        </p:txBody>
      </p:sp>
      <p:sp>
        <p:nvSpPr>
          <p:cNvPr id="13" name="Content Placeholder 12"/>
          <p:cNvSpPr>
            <a:spLocks noGrp="1"/>
          </p:cNvSpPr>
          <p:nvPr>
            <p:ph sz="half" idx="1"/>
          </p:nvPr>
        </p:nvSpPr>
        <p:spPr>
          <a:prstGeom prst="rect">
            <a:avLst/>
          </a:prstGeom>
        </p:spPr>
        <p:txBody>
          <a:bodyPr/>
          <a:lstStyle/>
          <a:p>
            <a:pPr marL="257175" indent="-257175">
              <a:buFont typeface="Arial" panose="020B0604020202020204" pitchFamily="34" charset="0"/>
              <a:buChar char="•"/>
            </a:pPr>
            <a:r>
              <a:rPr lang="en-US" sz="2000" dirty="0">
                <a:cs typeface="Arial" panose="020B0604020202020204" pitchFamily="34" charset="0"/>
              </a:rPr>
              <a:t>Move victim to shelter.</a:t>
            </a:r>
          </a:p>
          <a:p>
            <a:pPr marL="257175" indent="-257175">
              <a:buFont typeface="Arial" panose="020B0604020202020204" pitchFamily="34" charset="0"/>
              <a:buChar char="•"/>
            </a:pPr>
            <a:r>
              <a:rPr lang="en-US" sz="2000" dirty="0">
                <a:cs typeface="Arial" panose="020B0604020202020204" pitchFamily="34" charset="0"/>
              </a:rPr>
              <a:t>Remove wet clothing and  wrap victim in warm covers.</a:t>
            </a:r>
          </a:p>
          <a:p>
            <a:pPr marL="257175" indent="-257175">
              <a:buFont typeface="Arial" panose="020B0604020202020204" pitchFamily="34" charset="0"/>
              <a:buChar char="•"/>
            </a:pPr>
            <a:r>
              <a:rPr lang="en-US" sz="2000" dirty="0">
                <a:cs typeface="Arial" panose="020B0604020202020204" pitchFamily="34" charset="0"/>
              </a:rPr>
              <a:t>Apply direct body heat.</a:t>
            </a:r>
          </a:p>
          <a:p>
            <a:pPr marL="257175" indent="-257175">
              <a:buFont typeface="Arial" panose="020B0604020202020204" pitchFamily="34" charset="0"/>
              <a:buChar char="•"/>
            </a:pPr>
            <a:r>
              <a:rPr lang="en-US" sz="2000" dirty="0">
                <a:cs typeface="Arial" panose="020B0604020202020204" pitchFamily="34" charset="0"/>
              </a:rPr>
              <a:t>Re-warm neck, chest, abdomen, and groin first.</a:t>
            </a:r>
          </a:p>
          <a:p>
            <a:pPr marL="257175" indent="-257175">
              <a:buFont typeface="Arial" panose="020B0604020202020204" pitchFamily="34" charset="0"/>
              <a:buChar char="•"/>
            </a:pPr>
            <a:r>
              <a:rPr lang="en-US" sz="2000" dirty="0">
                <a:cs typeface="Arial" panose="020B0604020202020204" pitchFamily="34" charset="0"/>
              </a:rPr>
              <a:t>Give warm, sweet drinks if conscious.</a:t>
            </a:r>
          </a:p>
          <a:p>
            <a:pPr marL="257175" indent="-257175">
              <a:buFont typeface="Arial" panose="020B0604020202020204" pitchFamily="34" charset="0"/>
              <a:buChar char="•"/>
            </a:pPr>
            <a:r>
              <a:rPr lang="en-US" sz="2000" dirty="0">
                <a:cs typeface="Arial" panose="020B0604020202020204" pitchFamily="34" charset="0"/>
              </a:rPr>
              <a:t>Monitor breathing, administer CPR. </a:t>
            </a:r>
          </a:p>
          <a:p>
            <a:pPr marL="257175" indent="-257175">
              <a:buFont typeface="Arial" panose="020B0604020202020204" pitchFamily="34" charset="0"/>
              <a:buChar char="•"/>
            </a:pPr>
            <a:r>
              <a:rPr lang="en-US" sz="2000" dirty="0">
                <a:cs typeface="Arial" panose="020B0604020202020204" pitchFamily="34" charset="0"/>
              </a:rPr>
              <a:t>Get medical help.</a:t>
            </a:r>
          </a:p>
          <a:p>
            <a:pPr marL="257175" indent="-257175"/>
            <a:endParaRPr lang="en-US" sz="2000" dirty="0">
              <a:solidFill>
                <a:schemeClr val="tx2"/>
              </a:solidFill>
            </a:endParaRP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00662" y="1752600"/>
            <a:ext cx="3386138" cy="2256280"/>
          </a:xfrm>
          <a:prstGeom prst="rect">
            <a:avLst/>
          </a:prstGeom>
        </p:spPr>
      </p:pic>
    </p:spTree>
    <p:extLst>
      <p:ext uri="{BB962C8B-B14F-4D97-AF65-F5344CB8AC3E}">
        <p14:creationId xmlns:p14="http://schemas.microsoft.com/office/powerpoint/2010/main" val="38006897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7</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the following:</a:t>
            </a:r>
          </a:p>
          <a:p>
            <a:pPr lvl="1">
              <a:buFont typeface="+mj-lt"/>
              <a:buAutoNum type="alphaLcPeriod"/>
            </a:pPr>
            <a:r>
              <a:rPr lang="en-US" sz="1400" b="0" dirty="0">
                <a:solidFill>
                  <a:srgbClr val="C00000"/>
                </a:solidFill>
              </a:rPr>
              <a:t>Take part in three orienteering events. One of these must be a cross-country course. </a:t>
            </a:r>
          </a:p>
          <a:p>
            <a:pPr lvl="1">
              <a:buFont typeface="+mj-lt"/>
              <a:buAutoNum type="alphaLcPeriod"/>
            </a:pPr>
            <a:r>
              <a:rPr lang="en-US" sz="1400" b="0" dirty="0"/>
              <a:t>After each event, write a report with:</a:t>
            </a:r>
          </a:p>
          <a:p>
            <a:pPr lvl="2">
              <a:buFont typeface="+mj-lt"/>
              <a:buAutoNum type="arabicPeriod"/>
            </a:pPr>
            <a:r>
              <a:rPr lang="en-US" sz="1400" dirty="0"/>
              <a:t>a copy of the master map and control description sheet , </a:t>
            </a:r>
          </a:p>
          <a:p>
            <a:pPr lvl="2">
              <a:buFont typeface="+mj-lt"/>
              <a:buAutoNum type="arabicPeriod"/>
            </a:pPr>
            <a:r>
              <a:rPr lang="en-US" sz="1400" dirty="0"/>
              <a:t>a copy of the route you took on the course,</a:t>
            </a:r>
          </a:p>
          <a:p>
            <a:pPr lvl="2">
              <a:buFont typeface="+mj-lt"/>
              <a:buAutoNum type="arabicPeriod"/>
            </a:pPr>
            <a:r>
              <a:rPr lang="en-US" sz="1400" dirty="0"/>
              <a:t>a discussion of how you could improve your time between control points, and</a:t>
            </a:r>
          </a:p>
          <a:p>
            <a:pPr lvl="2">
              <a:buFont typeface="+mj-lt"/>
              <a:buAutoNum type="arabicPeriod"/>
            </a:pPr>
            <a:r>
              <a:rPr lang="en-US" sz="1400" dirty="0"/>
              <a:t>a list of your major weaknesses on this course . Describe what you could do to improve.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260" y="4361326"/>
            <a:ext cx="2335279" cy="2335279"/>
          </a:xfrm>
          <a:prstGeom prst="rect">
            <a:avLst/>
          </a:prstGeom>
        </p:spPr>
      </p:pic>
    </p:spTree>
    <p:extLst>
      <p:ext uri="{BB962C8B-B14F-4D97-AF65-F5344CB8AC3E}">
        <p14:creationId xmlns:p14="http://schemas.microsoft.com/office/powerpoint/2010/main" val="21783919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Orienteering Events</a:t>
            </a:r>
            <a:endParaRPr lang="en-US" dirty="0"/>
          </a:p>
        </p:txBody>
      </p:sp>
      <p:sp>
        <p:nvSpPr>
          <p:cNvPr id="3" name="Content Placeholder 2"/>
          <p:cNvSpPr>
            <a:spLocks noGrp="1"/>
          </p:cNvSpPr>
          <p:nvPr>
            <p:ph idx="1"/>
          </p:nvPr>
        </p:nvSpPr>
        <p:spPr>
          <a:xfrm>
            <a:off x="381001" y="1676400"/>
            <a:ext cx="4190999" cy="4857750"/>
          </a:xfrm>
        </p:spPr>
        <p:txBody>
          <a:bodyPr/>
          <a:lstStyle/>
          <a:p>
            <a:r>
              <a:rPr lang="en-US" sz="2000" dirty="0"/>
              <a:t>Orienteering </a:t>
            </a:r>
            <a:r>
              <a:rPr lang="en-US" sz="2000" dirty="0" smtClean="0"/>
              <a:t>USA is </a:t>
            </a:r>
            <a:r>
              <a:rPr lang="en-US" sz="2000" dirty="0"/>
              <a:t>the national governing body for orienteering in the United States</a:t>
            </a:r>
            <a:r>
              <a:rPr lang="en-US" sz="2000" dirty="0" smtClean="0"/>
              <a:t>. </a:t>
            </a:r>
          </a:p>
          <a:p>
            <a:r>
              <a:rPr lang="en-US" sz="2000" dirty="0" smtClean="0"/>
              <a:t>Click on the following link to </a:t>
            </a:r>
            <a:r>
              <a:rPr lang="en-US" sz="2000" dirty="0" smtClean="0">
                <a:hlinkClick r:id="rId2"/>
              </a:rPr>
              <a:t>Find Your Closest Club</a:t>
            </a:r>
            <a:r>
              <a:rPr lang="en-US" sz="2000" dirty="0" smtClean="0"/>
              <a:t>.</a:t>
            </a:r>
            <a:endParaRPr lang="en-US" sz="2000" dirty="0"/>
          </a:p>
          <a:p>
            <a:r>
              <a:rPr lang="en-US" sz="2000" dirty="0"/>
              <a:t>Many of these clubs operate over a large area so be sure to check out their calendar for the closest events!</a:t>
            </a:r>
          </a:p>
          <a:p>
            <a:endParaRPr lang="en-US" dirty="0"/>
          </a:p>
        </p:txBody>
      </p:sp>
      <p:pic>
        <p:nvPicPr>
          <p:cNvPr id="5" name="Picture 4"/>
          <p:cNvPicPr>
            <a:picLocks noChangeAspect="1"/>
          </p:cNvPicPr>
          <p:nvPr/>
        </p:nvPicPr>
        <p:blipFill>
          <a:blip r:embed="rId3"/>
          <a:stretch>
            <a:fillRect/>
          </a:stretch>
        </p:blipFill>
        <p:spPr>
          <a:xfrm>
            <a:off x="4898797" y="2286000"/>
            <a:ext cx="3968978" cy="1524000"/>
          </a:xfrm>
          <a:prstGeom prst="rect">
            <a:avLst/>
          </a:prstGeom>
        </p:spPr>
      </p:pic>
    </p:spTree>
    <p:extLst>
      <p:ext uri="{BB962C8B-B14F-4D97-AF65-F5344CB8AC3E}">
        <p14:creationId xmlns:p14="http://schemas.microsoft.com/office/powerpoint/2010/main" val="11292761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7</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the following:</a:t>
            </a:r>
          </a:p>
          <a:p>
            <a:pPr lvl="1">
              <a:buFont typeface="+mj-lt"/>
              <a:buAutoNum type="alphaLcPeriod"/>
            </a:pPr>
            <a:r>
              <a:rPr lang="en-US" sz="1400" b="0" dirty="0"/>
              <a:t>Take part in three orienteering events. One of these must be a cross-country course. </a:t>
            </a:r>
          </a:p>
          <a:p>
            <a:pPr lvl="1">
              <a:buFont typeface="+mj-lt"/>
              <a:buAutoNum type="alphaLcPeriod"/>
            </a:pPr>
            <a:r>
              <a:rPr lang="en-US" sz="1400" b="0" dirty="0">
                <a:solidFill>
                  <a:srgbClr val="C00000"/>
                </a:solidFill>
              </a:rPr>
              <a:t>After each event, write a report with:</a:t>
            </a:r>
          </a:p>
          <a:p>
            <a:pPr lvl="2">
              <a:buFont typeface="+mj-lt"/>
              <a:buAutoNum type="arabicPeriod"/>
            </a:pPr>
            <a:r>
              <a:rPr lang="en-US" sz="1400" dirty="0">
                <a:solidFill>
                  <a:srgbClr val="C00000"/>
                </a:solidFill>
              </a:rPr>
              <a:t>a copy of the master map and control description sheet , </a:t>
            </a:r>
          </a:p>
          <a:p>
            <a:pPr lvl="2">
              <a:buFont typeface="+mj-lt"/>
              <a:buAutoNum type="arabicPeriod"/>
            </a:pPr>
            <a:r>
              <a:rPr lang="en-US" sz="1400" dirty="0">
                <a:solidFill>
                  <a:srgbClr val="C00000"/>
                </a:solidFill>
              </a:rPr>
              <a:t>a copy of the route you took on the course,</a:t>
            </a:r>
          </a:p>
          <a:p>
            <a:pPr lvl="2">
              <a:buFont typeface="+mj-lt"/>
              <a:buAutoNum type="arabicPeriod"/>
            </a:pPr>
            <a:r>
              <a:rPr lang="en-US" sz="1400" dirty="0">
                <a:solidFill>
                  <a:srgbClr val="C00000"/>
                </a:solidFill>
              </a:rPr>
              <a:t>a discussion of how you could improve your time between control points, and</a:t>
            </a:r>
          </a:p>
          <a:p>
            <a:pPr lvl="2">
              <a:buFont typeface="+mj-lt"/>
              <a:buAutoNum type="arabicPeriod"/>
            </a:pPr>
            <a:r>
              <a:rPr lang="en-US" sz="1400" dirty="0">
                <a:solidFill>
                  <a:srgbClr val="C00000"/>
                </a:solidFill>
              </a:rPr>
              <a:t>a list of your major weaknesses on this course . Describe what you could do to improve.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260" y="4361326"/>
            <a:ext cx="2335279" cy="2335279"/>
          </a:xfrm>
          <a:prstGeom prst="rect">
            <a:avLst/>
          </a:prstGeom>
        </p:spPr>
      </p:pic>
    </p:spTree>
    <p:extLst>
      <p:ext uri="{BB962C8B-B14F-4D97-AF65-F5344CB8AC3E}">
        <p14:creationId xmlns:p14="http://schemas.microsoft.com/office/powerpoint/2010/main" val="3710903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Orienteering Event Report</a:t>
            </a:r>
            <a:endParaRPr lang="en-US" dirty="0"/>
          </a:p>
        </p:txBody>
      </p:sp>
      <p:sp>
        <p:nvSpPr>
          <p:cNvPr id="3" name="Content Placeholder 2"/>
          <p:cNvSpPr>
            <a:spLocks noGrp="1"/>
          </p:cNvSpPr>
          <p:nvPr>
            <p:ph idx="1"/>
          </p:nvPr>
        </p:nvSpPr>
        <p:spPr>
          <a:xfrm>
            <a:off x="1404938" y="1676400"/>
            <a:ext cx="7488237" cy="4857750"/>
          </a:xfrm>
        </p:spPr>
        <p:txBody>
          <a:bodyPr/>
          <a:lstStyle/>
          <a:p>
            <a:r>
              <a:rPr lang="en-US" sz="2000" dirty="0" smtClean="0"/>
              <a:t>Download the </a:t>
            </a:r>
            <a:r>
              <a:rPr lang="en-US" sz="2000" dirty="0" smtClean="0">
                <a:hlinkClick r:id="rId2"/>
              </a:rPr>
              <a:t>Orienteering </a:t>
            </a:r>
            <a:r>
              <a:rPr lang="en-US" sz="2000" dirty="0" smtClean="0">
                <a:hlinkClick r:id="rId2"/>
              </a:rPr>
              <a:t>Merit Badge </a:t>
            </a:r>
            <a:r>
              <a:rPr lang="en-US" sz="2000" dirty="0" smtClean="0">
                <a:hlinkClick r:id="rId2"/>
              </a:rPr>
              <a:t>Workbook </a:t>
            </a:r>
            <a:r>
              <a:rPr lang="en-US" sz="2000" dirty="0" smtClean="0"/>
              <a:t>for help in filling out these reports</a:t>
            </a:r>
            <a:endParaRPr lang="en-US" sz="2000" dirty="0"/>
          </a:p>
        </p:txBody>
      </p:sp>
    </p:spTree>
    <p:extLst>
      <p:ext uri="{BB962C8B-B14F-4D97-AF65-F5344CB8AC3E}">
        <p14:creationId xmlns:p14="http://schemas.microsoft.com/office/powerpoint/2010/main" val="40996859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8</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ONE of the following:</a:t>
            </a:r>
          </a:p>
          <a:p>
            <a:pPr lvl="1">
              <a:buFont typeface="+mj-lt"/>
              <a:buAutoNum type="alphaLcPeriod"/>
            </a:pPr>
            <a:r>
              <a:rPr lang="en-US" sz="1400" b="0" dirty="0">
                <a:solidFill>
                  <a:srgbClr val="C00000"/>
                </a:solidFill>
              </a:rPr>
              <a:t>Set up a cross-country course of at least 2,000 meters long with at least five control markers. Prepare the master map and control description sheet. </a:t>
            </a:r>
          </a:p>
          <a:p>
            <a:pPr lvl="1">
              <a:buFont typeface="+mj-lt"/>
              <a:buAutoNum type="alphaLcPeriod"/>
            </a:pPr>
            <a:r>
              <a:rPr lang="en-US" sz="1400" b="0" dirty="0"/>
              <a:t>Set up a score-orienteering course with 12 control points and a time limit of at least 60 minutes. Prepare the master map and control description sheet.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321" y="3505200"/>
            <a:ext cx="3121158" cy="3121158"/>
          </a:xfrm>
          <a:prstGeom prst="rect">
            <a:avLst/>
          </a:prstGeom>
        </p:spPr>
      </p:pic>
    </p:spTree>
    <p:extLst>
      <p:ext uri="{BB962C8B-B14F-4D97-AF65-F5344CB8AC3E}">
        <p14:creationId xmlns:p14="http://schemas.microsoft.com/office/powerpoint/2010/main" val="34904704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Cross </a:t>
            </a:r>
            <a:r>
              <a:rPr lang="en-US" sz="3400" dirty="0" smtClean="0"/>
              <a:t>Country </a:t>
            </a:r>
            <a:r>
              <a:rPr lang="en-US" sz="3400" dirty="0" smtClean="0"/>
              <a:t>Orienteerin</a:t>
            </a:r>
            <a:r>
              <a:rPr lang="en-US" sz="3400" dirty="0"/>
              <a:t>g</a:t>
            </a:r>
            <a:endParaRPr lang="en-US" sz="3400" dirty="0"/>
          </a:p>
        </p:txBody>
      </p:sp>
      <p:sp>
        <p:nvSpPr>
          <p:cNvPr id="3" name="Content Placeholder 2"/>
          <p:cNvSpPr>
            <a:spLocks noGrp="1"/>
          </p:cNvSpPr>
          <p:nvPr>
            <p:ph idx="1"/>
          </p:nvPr>
        </p:nvSpPr>
        <p:spPr>
          <a:xfrm>
            <a:off x="381000" y="1600200"/>
            <a:ext cx="5257799" cy="4933950"/>
          </a:xfrm>
        </p:spPr>
        <p:txBody>
          <a:bodyPr/>
          <a:lstStyle/>
          <a:p>
            <a:r>
              <a:rPr lang="en-US" sz="1600" dirty="0" smtClean="0"/>
              <a:t>In </a:t>
            </a:r>
            <a:r>
              <a:rPr lang="en-US" sz="1600" b="1" dirty="0" smtClean="0"/>
              <a:t>Cross-Country Orienteering</a:t>
            </a:r>
            <a:r>
              <a:rPr lang="en-US" sz="1600" dirty="0" smtClean="0"/>
              <a:t>, </a:t>
            </a:r>
            <a:r>
              <a:rPr lang="en-US" sz="1600" dirty="0"/>
              <a:t>every competitor must visit </a:t>
            </a:r>
            <a:r>
              <a:rPr lang="en-US" sz="1600" dirty="0" smtClean="0"/>
              <a:t>the same </a:t>
            </a:r>
            <a:r>
              <a:rPr lang="en-US" sz="1600" dirty="0"/>
              <a:t>controls in numerical order, and as quickly as </a:t>
            </a:r>
            <a:r>
              <a:rPr lang="en-US" sz="1600" dirty="0" smtClean="0"/>
              <a:t>possible. </a:t>
            </a:r>
          </a:p>
          <a:p>
            <a:r>
              <a:rPr lang="en-US" sz="1600" dirty="0" smtClean="0"/>
              <a:t>This </a:t>
            </a:r>
            <a:r>
              <a:rPr lang="en-US" sz="1600" dirty="0"/>
              <a:t>form of orienteering is a challenge in route choice </a:t>
            </a:r>
            <a:r>
              <a:rPr lang="en-US" sz="1600" dirty="0" smtClean="0"/>
              <a:t>and stamina</a:t>
            </a:r>
            <a:r>
              <a:rPr lang="en-US" sz="1600" dirty="0"/>
              <a:t>. </a:t>
            </a:r>
            <a:endParaRPr lang="en-US" sz="1600" dirty="0" smtClean="0"/>
          </a:p>
          <a:p>
            <a:r>
              <a:rPr lang="en-US" sz="1600" dirty="0" smtClean="0"/>
              <a:t>Controls</a:t>
            </a:r>
            <a:r>
              <a:rPr lang="en-US" sz="1600" dirty="0"/>
              <a:t>, usually eight to 24, will be marked </a:t>
            </a:r>
            <a:r>
              <a:rPr lang="en-US" sz="1600" dirty="0" smtClean="0"/>
              <a:t>on competitors</a:t>
            </a:r>
            <a:r>
              <a:rPr lang="en-US" sz="1600" dirty="0"/>
              <a:t>’ maps with numbered circles. </a:t>
            </a:r>
            <a:endParaRPr lang="en-US" sz="1600" dirty="0" smtClean="0"/>
          </a:p>
          <a:p>
            <a:r>
              <a:rPr lang="en-US" sz="1600" dirty="0" smtClean="0"/>
              <a:t>All </a:t>
            </a:r>
            <a:r>
              <a:rPr lang="en-US" sz="1600" dirty="0"/>
              <a:t>features </a:t>
            </a:r>
            <a:r>
              <a:rPr lang="en-US" sz="1600" dirty="0" smtClean="0"/>
              <a:t>where controls </a:t>
            </a:r>
            <a:r>
              <a:rPr lang="en-US" sz="1600" dirty="0"/>
              <a:t>are placed will be clearly described on a </a:t>
            </a:r>
            <a:r>
              <a:rPr lang="en-US" sz="1600" dirty="0" smtClean="0"/>
              <a:t>control description </a:t>
            </a:r>
            <a:r>
              <a:rPr lang="en-US" sz="1600" dirty="0"/>
              <a:t>sheet that each competitor gets along with </a:t>
            </a:r>
            <a:r>
              <a:rPr lang="en-US" sz="1600" dirty="0" smtClean="0"/>
              <a:t>the map</a:t>
            </a:r>
            <a:r>
              <a:rPr lang="en-US" sz="1600" dirty="0"/>
              <a:t>. </a:t>
            </a:r>
            <a:endParaRPr lang="en-US" sz="1600" dirty="0" smtClean="0"/>
          </a:p>
          <a:p>
            <a:r>
              <a:rPr lang="en-US" sz="1600" dirty="0" smtClean="0"/>
              <a:t>Each </a:t>
            </a:r>
            <a:r>
              <a:rPr lang="en-US" sz="1600" dirty="0"/>
              <a:t>control will have a unique code letter or number</a:t>
            </a:r>
            <a:r>
              <a:rPr lang="en-US" sz="1600" dirty="0" smtClean="0"/>
              <a:t>. </a:t>
            </a:r>
          </a:p>
          <a:p>
            <a:r>
              <a:rPr lang="en-US" sz="1600" dirty="0" smtClean="0"/>
              <a:t>If </a:t>
            </a:r>
            <a:r>
              <a:rPr lang="en-US" sz="1600" dirty="0"/>
              <a:t>the competitor does not find all his checkpoints, he is disqualified. </a:t>
            </a:r>
            <a:endParaRPr lang="en-US" sz="1600" dirty="0" smtClean="0"/>
          </a:p>
          <a:p>
            <a:r>
              <a:rPr lang="en-US" sz="1600" dirty="0" smtClean="0"/>
              <a:t>There </a:t>
            </a:r>
            <a:r>
              <a:rPr lang="en-US" sz="1600" dirty="0"/>
              <a:t>is usually a 3-hour time limit</a:t>
            </a:r>
            <a:r>
              <a:rPr lang="en-US" sz="1600" dirty="0" smtClean="0"/>
              <a:t>.</a:t>
            </a:r>
          </a:p>
          <a:p>
            <a:r>
              <a:rPr lang="en-US" sz="1600" dirty="0" smtClean="0"/>
              <a:t>The winner is </a:t>
            </a:r>
            <a:r>
              <a:rPr lang="en-US" sz="1600" dirty="0"/>
              <a:t>the fastest </a:t>
            </a:r>
            <a:r>
              <a:rPr lang="en-US" sz="1600" dirty="0" smtClean="0"/>
              <a:t>competitor who </a:t>
            </a:r>
            <a:r>
              <a:rPr lang="en-US" sz="1600" dirty="0"/>
              <a:t>has all the correct control punches.</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9" y="1676400"/>
            <a:ext cx="3161489" cy="1981200"/>
          </a:xfrm>
          <a:prstGeom prst="rect">
            <a:avLst/>
          </a:prstGeom>
        </p:spPr>
      </p:pic>
    </p:spTree>
    <p:extLst>
      <p:ext uri="{BB962C8B-B14F-4D97-AF65-F5344CB8AC3E}">
        <p14:creationId xmlns:p14="http://schemas.microsoft.com/office/powerpoint/2010/main" val="33131892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188913"/>
            <a:ext cx="7200900" cy="649287"/>
          </a:xfrm>
        </p:spPr>
        <p:txBody>
          <a:bodyPr/>
          <a:lstStyle/>
          <a:p>
            <a:r>
              <a:rPr lang="en-US" altLang="en-US" sz="3200" dirty="0" smtClean="0">
                <a:latin typeface="Tahoma" panose="020B0604030504040204" pitchFamily="34" charset="0"/>
              </a:rPr>
              <a:t>Requirement 8</a:t>
            </a:r>
            <a:endParaRPr lang="uk-UA" altLang="en-US" sz="3200" dirty="0">
              <a:latin typeface="Tahoma" panose="020B0604030504040204" pitchFamily="34" charset="0"/>
            </a:endParaRPr>
          </a:p>
        </p:txBody>
      </p:sp>
      <p:sp>
        <p:nvSpPr>
          <p:cNvPr id="36867" name="Rectangle 3"/>
          <p:cNvSpPr>
            <a:spLocks noGrp="1" noChangeArrowheads="1"/>
          </p:cNvSpPr>
          <p:nvPr>
            <p:ph type="body" idx="1"/>
          </p:nvPr>
        </p:nvSpPr>
        <p:spPr>
          <a:xfrm>
            <a:off x="1403350" y="1701800"/>
            <a:ext cx="6769100" cy="4319588"/>
          </a:xfrm>
        </p:spPr>
        <p:txBody>
          <a:bodyPr/>
          <a:lstStyle/>
          <a:p>
            <a:pPr marL="0" indent="0">
              <a:buNone/>
            </a:pPr>
            <a:r>
              <a:rPr lang="en-US" sz="1800" dirty="0"/>
              <a:t>Do ONE of the following:</a:t>
            </a:r>
          </a:p>
          <a:p>
            <a:pPr lvl="1">
              <a:buFont typeface="+mj-lt"/>
              <a:buAutoNum type="alphaLcPeriod"/>
            </a:pPr>
            <a:r>
              <a:rPr lang="en-US" sz="1400" b="0" dirty="0"/>
              <a:t>Set up a cross-country course of at least 2,000 meters long with at least five control markers. Prepare the master map and control description sheet. </a:t>
            </a:r>
          </a:p>
          <a:p>
            <a:pPr lvl="1">
              <a:buFont typeface="+mj-lt"/>
              <a:buAutoNum type="alphaLcPeriod"/>
            </a:pPr>
            <a:r>
              <a:rPr lang="en-US" sz="1400" b="0" dirty="0">
                <a:solidFill>
                  <a:srgbClr val="C00000"/>
                </a:solidFill>
              </a:rPr>
              <a:t>Set up a score-orienteering course with 12 control points and a time limit of at least 60 minutes. Prepare the master map and control description sheet.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7620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321" y="3429000"/>
            <a:ext cx="3121158" cy="3121158"/>
          </a:xfrm>
          <a:prstGeom prst="rect">
            <a:avLst/>
          </a:prstGeom>
        </p:spPr>
      </p:pic>
    </p:spTree>
    <p:extLst>
      <p:ext uri="{BB962C8B-B14F-4D97-AF65-F5344CB8AC3E}">
        <p14:creationId xmlns:p14="http://schemas.microsoft.com/office/powerpoint/2010/main" val="106813077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Score-Orienteering</a:t>
            </a:r>
            <a:endParaRPr lang="en-US" sz="3000" dirty="0"/>
          </a:p>
        </p:txBody>
      </p:sp>
      <p:sp>
        <p:nvSpPr>
          <p:cNvPr id="3" name="Content Placeholder 2"/>
          <p:cNvSpPr>
            <a:spLocks noGrp="1"/>
          </p:cNvSpPr>
          <p:nvPr>
            <p:ph idx="1"/>
          </p:nvPr>
        </p:nvSpPr>
        <p:spPr>
          <a:xfrm>
            <a:off x="457200" y="1600200"/>
            <a:ext cx="6019800" cy="5105400"/>
          </a:xfrm>
        </p:spPr>
        <p:txBody>
          <a:bodyPr/>
          <a:lstStyle/>
          <a:p>
            <a:r>
              <a:rPr lang="en-US" sz="1600" dirty="0" smtClean="0"/>
              <a:t>In </a:t>
            </a:r>
            <a:r>
              <a:rPr lang="en-US" sz="1600" b="1" dirty="0" smtClean="0"/>
              <a:t>Score Orienteering Competitions</a:t>
            </a:r>
            <a:r>
              <a:rPr lang="en-US" sz="1600" dirty="0" smtClean="0"/>
              <a:t>, </a:t>
            </a:r>
            <a:r>
              <a:rPr lang="en-US" sz="1600" dirty="0"/>
              <a:t>many controls, or checkpoints</a:t>
            </a:r>
            <a:r>
              <a:rPr lang="en-US" sz="1600" dirty="0" smtClean="0"/>
              <a:t>, are </a:t>
            </a:r>
            <a:r>
              <a:rPr lang="en-US" sz="1600" dirty="0"/>
              <a:t>placed in an area of 1 to 2 kilometers around </a:t>
            </a:r>
            <a:r>
              <a:rPr lang="en-US" sz="1600" dirty="0" smtClean="0"/>
              <a:t>the starting </a:t>
            </a:r>
            <a:r>
              <a:rPr lang="en-US" sz="1600" dirty="0"/>
              <a:t>point, which is also the finish line. </a:t>
            </a:r>
            <a:endParaRPr lang="en-US" sz="1600" dirty="0" smtClean="0"/>
          </a:p>
          <a:p>
            <a:r>
              <a:rPr lang="en-US" sz="1600" dirty="0" smtClean="0"/>
              <a:t>The </a:t>
            </a:r>
            <a:r>
              <a:rPr lang="en-US" sz="1600" dirty="0"/>
              <a:t>number </a:t>
            </a:r>
            <a:r>
              <a:rPr lang="en-US" sz="1600" dirty="0" smtClean="0"/>
              <a:t>of controls </a:t>
            </a:r>
            <a:r>
              <a:rPr lang="en-US" sz="1600" dirty="0"/>
              <a:t>may vary. </a:t>
            </a:r>
            <a:endParaRPr lang="en-US" sz="1600" dirty="0" smtClean="0"/>
          </a:p>
          <a:p>
            <a:r>
              <a:rPr lang="en-US" sz="1600" dirty="0" smtClean="0"/>
              <a:t>Each </a:t>
            </a:r>
            <a:r>
              <a:rPr lang="en-US" sz="1600" dirty="0"/>
              <a:t>one </a:t>
            </a:r>
            <a:r>
              <a:rPr lang="en-US" sz="1600" dirty="0" smtClean="0"/>
              <a:t>has a </a:t>
            </a:r>
            <a:r>
              <a:rPr lang="en-US" sz="1600" dirty="0"/>
              <a:t>point value. </a:t>
            </a:r>
            <a:endParaRPr lang="en-US" sz="1600" dirty="0" smtClean="0"/>
          </a:p>
          <a:p>
            <a:r>
              <a:rPr lang="en-US" sz="1600" dirty="0" smtClean="0"/>
              <a:t>Controls that </a:t>
            </a:r>
            <a:r>
              <a:rPr lang="en-US" sz="1600" dirty="0"/>
              <a:t>are farthest from the start or hardest to find are </a:t>
            </a:r>
            <a:r>
              <a:rPr lang="en-US" sz="1600" dirty="0" smtClean="0"/>
              <a:t>awarded a higher </a:t>
            </a:r>
            <a:r>
              <a:rPr lang="en-US" sz="1600" dirty="0"/>
              <a:t>point value; those near the start and easy to find </a:t>
            </a:r>
            <a:r>
              <a:rPr lang="en-US" sz="1600" dirty="0" smtClean="0"/>
              <a:t>get lower </a:t>
            </a:r>
            <a:r>
              <a:rPr lang="en-US" sz="1600" dirty="0"/>
              <a:t>values</a:t>
            </a:r>
            <a:r>
              <a:rPr lang="en-US" sz="1600" dirty="0" smtClean="0"/>
              <a:t>. </a:t>
            </a:r>
            <a:endParaRPr lang="en-US" sz="1600" dirty="0"/>
          </a:p>
          <a:p>
            <a:r>
              <a:rPr lang="en-US" sz="1600" dirty="0"/>
              <a:t>Competitors have a set time to find as many </a:t>
            </a:r>
            <a:r>
              <a:rPr lang="en-US" sz="1600" dirty="0" smtClean="0"/>
              <a:t>controls as </a:t>
            </a:r>
            <a:r>
              <a:rPr lang="en-US" sz="1600" dirty="0"/>
              <a:t>they can and earn as large a point total as possible. </a:t>
            </a:r>
            <a:endParaRPr lang="en-US" sz="1600" dirty="0" smtClean="0"/>
          </a:p>
          <a:p>
            <a:r>
              <a:rPr lang="en-US" sz="1600" dirty="0" smtClean="0"/>
              <a:t>They may </a:t>
            </a:r>
            <a:r>
              <a:rPr lang="en-US" sz="1600" dirty="0"/>
              <a:t>visit the controls in any order they wish. </a:t>
            </a:r>
            <a:endParaRPr lang="en-US" sz="1600" dirty="0" smtClean="0"/>
          </a:p>
          <a:p>
            <a:r>
              <a:rPr lang="en-US" sz="1600" dirty="0" smtClean="0"/>
              <a:t>The </a:t>
            </a:r>
            <a:r>
              <a:rPr lang="en-US" sz="1600" dirty="0"/>
              <a:t>course </a:t>
            </a:r>
            <a:r>
              <a:rPr lang="en-US" sz="1600" dirty="0" smtClean="0"/>
              <a:t>is designed </a:t>
            </a:r>
            <a:r>
              <a:rPr lang="en-US" sz="1600" dirty="0"/>
              <a:t>so that they cannot possibly find all the controls </a:t>
            </a:r>
            <a:r>
              <a:rPr lang="en-US" sz="1600" dirty="0" smtClean="0"/>
              <a:t>in the </a:t>
            </a:r>
            <a:r>
              <a:rPr lang="en-US" sz="1600" dirty="0"/>
              <a:t>time allowed. </a:t>
            </a:r>
            <a:endParaRPr lang="en-US" sz="1600" dirty="0" smtClean="0"/>
          </a:p>
          <a:p>
            <a:r>
              <a:rPr lang="en-US" sz="1600" dirty="0" smtClean="0"/>
              <a:t>A </a:t>
            </a:r>
            <a:r>
              <a:rPr lang="en-US" sz="1600" dirty="0"/>
              <a:t>penalty of 1 point is subtracted from </a:t>
            </a:r>
            <a:r>
              <a:rPr lang="en-US" sz="1600" dirty="0" smtClean="0"/>
              <a:t>a competitor’s </a:t>
            </a:r>
            <a:r>
              <a:rPr lang="en-US" sz="1600" dirty="0"/>
              <a:t>total for every 10 seconds he is overdue at </a:t>
            </a:r>
            <a:r>
              <a:rPr lang="en-US" sz="1600" dirty="0" smtClean="0"/>
              <a:t>the finish</a:t>
            </a:r>
            <a:r>
              <a:rPr lang="en-US" sz="1600" dirty="0"/>
              <a:t>. </a:t>
            </a:r>
            <a:endParaRPr lang="en-US" sz="1600" dirty="0" smtClean="0"/>
          </a:p>
          <a:p>
            <a:r>
              <a:rPr lang="en-US" sz="1600" dirty="0" smtClean="0"/>
              <a:t>In </a:t>
            </a:r>
            <a:r>
              <a:rPr lang="en-US" sz="1600" dirty="0"/>
              <a:t>team events, this penalty can be changed to 5 </a:t>
            </a:r>
            <a:r>
              <a:rPr lang="en-US" sz="1600" dirty="0" smtClean="0"/>
              <a:t>points for </a:t>
            </a:r>
            <a:r>
              <a:rPr lang="en-US" sz="1600" dirty="0"/>
              <a:t>every minute late. </a:t>
            </a:r>
            <a:endParaRPr lang="en-US" sz="1600" dirty="0" smtClean="0"/>
          </a:p>
          <a:p>
            <a:r>
              <a:rPr lang="en-US" sz="1600" dirty="0" smtClean="0"/>
              <a:t>The </a:t>
            </a:r>
            <a:r>
              <a:rPr lang="en-US" sz="1600" dirty="0"/>
              <a:t>highest score wins.</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1676400"/>
            <a:ext cx="2381250" cy="2238375"/>
          </a:xfrm>
          <a:prstGeom prst="rect">
            <a:avLst/>
          </a:prstGeom>
        </p:spPr>
      </p:pic>
    </p:spTree>
    <p:extLst>
      <p:ext uri="{BB962C8B-B14F-4D97-AF65-F5344CB8AC3E}">
        <p14:creationId xmlns:p14="http://schemas.microsoft.com/office/powerpoint/2010/main" val="28281579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Setting Up </a:t>
            </a:r>
            <a:r>
              <a:rPr lang="en-US" sz="3400" dirty="0" smtClean="0"/>
              <a:t>an Orienteering Course</a:t>
            </a:r>
            <a:endParaRPr lang="en-US" sz="3400" dirty="0"/>
          </a:p>
        </p:txBody>
      </p:sp>
      <p:sp>
        <p:nvSpPr>
          <p:cNvPr id="5" name="Content Placeholder 4"/>
          <p:cNvSpPr>
            <a:spLocks noGrp="1"/>
          </p:cNvSpPr>
          <p:nvPr>
            <p:ph idx="1"/>
          </p:nvPr>
        </p:nvSpPr>
        <p:spPr>
          <a:xfrm>
            <a:off x="457200" y="1600200"/>
            <a:ext cx="8435975" cy="4933950"/>
          </a:xfrm>
        </p:spPr>
        <p:txBody>
          <a:bodyPr/>
          <a:lstStyle/>
          <a:p>
            <a:pPr marL="0" indent="0">
              <a:buNone/>
            </a:pPr>
            <a:r>
              <a:rPr lang="en-US" sz="2000" b="1" dirty="0"/>
              <a:t>Location</a:t>
            </a:r>
          </a:p>
          <a:p>
            <a:r>
              <a:rPr lang="en-US" sz="1600" dirty="0"/>
              <a:t>The framework of all orienteering courses is the </a:t>
            </a:r>
            <a:r>
              <a:rPr lang="en-US" sz="1600" dirty="0" smtClean="0"/>
              <a:t>competition site </a:t>
            </a:r>
            <a:r>
              <a:rPr lang="en-US" sz="1600" dirty="0"/>
              <a:t>and its map. </a:t>
            </a:r>
            <a:endParaRPr lang="en-US" sz="1600" dirty="0" smtClean="0"/>
          </a:p>
          <a:p>
            <a:r>
              <a:rPr lang="en-US" sz="1600" dirty="0" smtClean="0"/>
              <a:t>Each </a:t>
            </a:r>
            <a:r>
              <a:rPr lang="en-US" sz="1600" dirty="0"/>
              <a:t>must be considered before any </a:t>
            </a:r>
            <a:r>
              <a:rPr lang="en-US" sz="1600" dirty="0" smtClean="0"/>
              <a:t>detailed planning </a:t>
            </a:r>
            <a:r>
              <a:rPr lang="en-US" sz="1600" dirty="0"/>
              <a:t>of an orienteering </a:t>
            </a:r>
            <a:r>
              <a:rPr lang="en-US" sz="1600" dirty="0" smtClean="0"/>
              <a:t>event </a:t>
            </a:r>
            <a:r>
              <a:rPr lang="en-US" sz="1600" dirty="0"/>
              <a:t>is possible</a:t>
            </a:r>
            <a:r>
              <a:rPr lang="en-US" sz="1600" dirty="0" smtClean="0"/>
              <a:t>.</a:t>
            </a:r>
          </a:p>
          <a:p>
            <a:r>
              <a:rPr lang="en-US" sz="1600" dirty="0"/>
              <a:t>Find an area that has an existing map, or make </a:t>
            </a:r>
            <a:r>
              <a:rPr lang="en-US" sz="1600" dirty="0" smtClean="0"/>
              <a:t>a map </a:t>
            </a:r>
            <a:r>
              <a:rPr lang="en-US" sz="1600" dirty="0"/>
              <a:t>of the area yourself.</a:t>
            </a:r>
            <a:endParaRPr lang="en-US" sz="1600" dirty="0" smtClean="0"/>
          </a:p>
          <a:p>
            <a:endParaRPr lang="en-US" sz="1600" b="1" dirty="0" smtClean="0"/>
          </a:p>
          <a:p>
            <a:pPr marL="0" indent="0">
              <a:buNone/>
            </a:pPr>
            <a:r>
              <a:rPr lang="en-US" sz="2000" b="1" dirty="0" smtClean="0"/>
              <a:t>Area </a:t>
            </a:r>
            <a:r>
              <a:rPr lang="en-US" sz="2000" b="1" dirty="0"/>
              <a:t>With an Existing </a:t>
            </a:r>
            <a:r>
              <a:rPr lang="en-US" sz="2000" b="1" dirty="0" smtClean="0"/>
              <a:t>Map</a:t>
            </a:r>
          </a:p>
          <a:p>
            <a:r>
              <a:rPr lang="en-US" sz="1600" dirty="0"/>
              <a:t>Because of the increasing popularity of the sport </a:t>
            </a:r>
            <a:r>
              <a:rPr lang="en-US" sz="1600" dirty="0" smtClean="0"/>
              <a:t>of orienteering</a:t>
            </a:r>
            <a:r>
              <a:rPr lang="en-US" sz="1600" dirty="0"/>
              <a:t>, more and more maps designed specifically </a:t>
            </a:r>
            <a:r>
              <a:rPr lang="en-US" sz="1600" dirty="0" smtClean="0"/>
              <a:t>for orienteering </a:t>
            </a:r>
            <a:r>
              <a:rPr lang="en-US" sz="1600" dirty="0"/>
              <a:t>are </a:t>
            </a:r>
            <a:r>
              <a:rPr lang="en-US" sz="1600" dirty="0" smtClean="0"/>
              <a:t>available. </a:t>
            </a:r>
          </a:p>
          <a:p>
            <a:r>
              <a:rPr lang="en-US" sz="1600" dirty="0" smtClean="0"/>
              <a:t>If </a:t>
            </a:r>
            <a:r>
              <a:rPr lang="en-US" sz="1600" dirty="0"/>
              <a:t>you plan to </a:t>
            </a:r>
            <a:r>
              <a:rPr lang="en-US" sz="1600" dirty="0" smtClean="0"/>
              <a:t>run a </a:t>
            </a:r>
            <a:r>
              <a:rPr lang="en-US" sz="1600" dirty="0"/>
              <a:t>competition in </a:t>
            </a:r>
            <a:r>
              <a:rPr lang="en-US" sz="1600" dirty="0" smtClean="0"/>
              <a:t>your area</a:t>
            </a:r>
            <a:r>
              <a:rPr lang="en-US" sz="1600" dirty="0"/>
              <a:t>, it would be worthwhile to </a:t>
            </a:r>
            <a:r>
              <a:rPr lang="en-US" sz="1600" dirty="0" smtClean="0"/>
              <a:t>ask local </a:t>
            </a:r>
            <a:r>
              <a:rPr lang="en-US" sz="1600" dirty="0"/>
              <a:t>orienteering groups whether maps are available of </a:t>
            </a:r>
            <a:r>
              <a:rPr lang="en-US" sz="1600" dirty="0" smtClean="0"/>
              <a:t>the area </a:t>
            </a:r>
            <a:r>
              <a:rPr lang="en-US" sz="1600" dirty="0"/>
              <a:t>you intend to use</a:t>
            </a:r>
            <a:r>
              <a:rPr lang="en-US" sz="1600" dirty="0" smtClean="0"/>
              <a:t>.</a:t>
            </a:r>
            <a:endParaRPr lang="en-US" sz="1600" b="1" dirty="0"/>
          </a:p>
        </p:txBody>
      </p:sp>
    </p:spTree>
    <p:extLst>
      <p:ext uri="{BB962C8B-B14F-4D97-AF65-F5344CB8AC3E}">
        <p14:creationId xmlns:p14="http://schemas.microsoft.com/office/powerpoint/2010/main" val="3723320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Setting Up </a:t>
            </a:r>
            <a:r>
              <a:rPr lang="en-US" sz="3400" dirty="0" smtClean="0"/>
              <a:t>an Orienteering Course</a:t>
            </a:r>
            <a:endParaRPr lang="en-US" sz="3400" dirty="0"/>
          </a:p>
        </p:txBody>
      </p:sp>
      <p:sp>
        <p:nvSpPr>
          <p:cNvPr id="5" name="Content Placeholder 4"/>
          <p:cNvSpPr>
            <a:spLocks noGrp="1"/>
          </p:cNvSpPr>
          <p:nvPr>
            <p:ph idx="1"/>
          </p:nvPr>
        </p:nvSpPr>
        <p:spPr>
          <a:xfrm>
            <a:off x="533400" y="1676400"/>
            <a:ext cx="8359775" cy="4857750"/>
          </a:xfrm>
        </p:spPr>
        <p:txBody>
          <a:bodyPr/>
          <a:lstStyle/>
          <a:p>
            <a:pPr marL="0" indent="0">
              <a:buNone/>
            </a:pPr>
            <a:r>
              <a:rPr lang="en-US" sz="2000" b="1" dirty="0"/>
              <a:t>Area Without an Existing Map</a:t>
            </a:r>
          </a:p>
          <a:p>
            <a:r>
              <a:rPr lang="en-US" sz="1600" dirty="0"/>
              <a:t>The easiest low-tech way to create a course map is to take an existing map, such as a USGS topographic map, and add more detail to it. </a:t>
            </a:r>
            <a:endParaRPr lang="en-US" sz="1600" dirty="0" smtClean="0"/>
          </a:p>
          <a:p>
            <a:r>
              <a:rPr lang="en-US" sz="1600" dirty="0" smtClean="0"/>
              <a:t>This </a:t>
            </a:r>
            <a:r>
              <a:rPr lang="en-US" sz="1600" dirty="0"/>
              <a:t>detail </a:t>
            </a:r>
            <a:r>
              <a:rPr lang="en-US" sz="1600" dirty="0" smtClean="0"/>
              <a:t>should </a:t>
            </a:r>
            <a:r>
              <a:rPr lang="en-US" sz="1600" dirty="0"/>
              <a:t>include </a:t>
            </a:r>
            <a:r>
              <a:rPr lang="en-US" sz="1600" dirty="0" smtClean="0"/>
              <a:t>International Orienteering Federation (IOF) </a:t>
            </a:r>
            <a:r>
              <a:rPr lang="en-US" sz="1600" dirty="0"/>
              <a:t>symbols, IOF terminology, orienteering vegetation colors, and magnetic north lines.</a:t>
            </a:r>
            <a:r>
              <a:rPr lang="en-US" sz="1600" b="1" dirty="0"/>
              <a:t> </a:t>
            </a:r>
          </a:p>
          <a:p>
            <a:r>
              <a:rPr lang="en-US" sz="1600" dirty="0" smtClean="0"/>
              <a:t>One </a:t>
            </a:r>
            <a:r>
              <a:rPr lang="en-US" sz="1600" dirty="0"/>
              <a:t>way of converting a USGS topographic map is to lay tracing paper or clear plastic over the old map, tracing what you want from the old map and adding detail specific to orienteering.</a:t>
            </a:r>
          </a:p>
          <a:p>
            <a:endParaRPr lang="en-US" sz="1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3733800"/>
            <a:ext cx="3438525" cy="2180429"/>
          </a:xfrm>
          <a:prstGeom prst="rect">
            <a:avLst/>
          </a:prstGeom>
        </p:spPr>
      </p:pic>
    </p:spTree>
    <p:extLst>
      <p:ext uri="{BB962C8B-B14F-4D97-AF65-F5344CB8AC3E}">
        <p14:creationId xmlns:p14="http://schemas.microsoft.com/office/powerpoint/2010/main" val="1432982292"/>
      </p:ext>
    </p:extLst>
  </p:cSld>
  <p:clrMapOvr>
    <a:masterClrMapping/>
  </p:clrMapOvr>
</p:sld>
</file>

<file path=ppt/theme/theme1.xml><?xml version="1.0" encoding="utf-8"?>
<a:theme xmlns:a="http://schemas.openxmlformats.org/drawingml/2006/main" name="template">
  <a:themeElements>
    <a:clrScheme name="Custom 2">
      <a:dk1>
        <a:srgbClr val="4D4D4D"/>
      </a:dk1>
      <a:lt1>
        <a:srgbClr val="FFFFFF"/>
      </a:lt1>
      <a:dk2>
        <a:srgbClr val="000000"/>
      </a:dk2>
      <a:lt2>
        <a:srgbClr val="144B88"/>
      </a:lt2>
      <a:accent1>
        <a:srgbClr val="F6E23D"/>
      </a:accent1>
      <a:accent2>
        <a:srgbClr val="B17545"/>
      </a:accent2>
      <a:accent3>
        <a:srgbClr val="FFFFFF"/>
      </a:accent3>
      <a:accent4>
        <a:srgbClr val="404040"/>
      </a:accent4>
      <a:accent5>
        <a:srgbClr val="FAEEAF"/>
      </a:accent5>
      <a:accent6>
        <a:srgbClr val="A0693E"/>
      </a:accent6>
      <a:hlink>
        <a:srgbClr val="00B0F0"/>
      </a:hlink>
      <a:folHlink>
        <a:srgbClr val="FFE6CD"/>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144B88"/>
        </a:lt2>
        <a:accent1>
          <a:srgbClr val="F6E23D"/>
        </a:accent1>
        <a:accent2>
          <a:srgbClr val="B17545"/>
        </a:accent2>
        <a:accent3>
          <a:srgbClr val="FFFFFF"/>
        </a:accent3>
        <a:accent4>
          <a:srgbClr val="404040"/>
        </a:accent4>
        <a:accent5>
          <a:srgbClr val="FAEEAF"/>
        </a:accent5>
        <a:accent6>
          <a:srgbClr val="A0693E"/>
        </a:accent6>
        <a:hlink>
          <a:srgbClr val="79623E"/>
        </a:hlink>
        <a:folHlink>
          <a:srgbClr val="FFE6C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1268</TotalTime>
  <Words>8766</Words>
  <Application>Microsoft Office PowerPoint</Application>
  <PresentationFormat>On-screen Show (4:3)</PresentationFormat>
  <Paragraphs>605</Paragraphs>
  <Slides>111</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111</vt:i4>
      </vt:variant>
    </vt:vector>
  </HeadingPairs>
  <TitlesOfParts>
    <vt:vector size="121" baseType="lpstr">
      <vt:lpstr>Arial</vt:lpstr>
      <vt:lpstr>Calibri</vt:lpstr>
      <vt:lpstr>Slimbach-Book</vt:lpstr>
      <vt:lpstr>Slimbach-BookItalic</vt:lpstr>
      <vt:lpstr>Tahoma</vt:lpstr>
      <vt:lpstr>Times New Roman</vt:lpstr>
      <vt:lpstr>Trebuchet MS</vt:lpstr>
      <vt:lpstr>Univers-Bold</vt:lpstr>
      <vt:lpstr>Wingdings</vt:lpstr>
      <vt:lpstr>template</vt:lpstr>
      <vt:lpstr>Orienteering Merit Badge</vt:lpstr>
      <vt:lpstr>Orienteering Merit Badge Requirements</vt:lpstr>
      <vt:lpstr>Orienteering Merit Badge Requirements</vt:lpstr>
      <vt:lpstr>Orienteering Merit Badge Requirements</vt:lpstr>
      <vt:lpstr>Orienteering Merit Badge Requirements</vt:lpstr>
      <vt:lpstr>Requirement 1</vt:lpstr>
      <vt:lpstr>Personal First-Aid Kit</vt:lpstr>
      <vt:lpstr>Hypothermia</vt:lpstr>
      <vt:lpstr>Hypothermia</vt:lpstr>
      <vt:lpstr>Heat Reactions</vt:lpstr>
      <vt:lpstr>Heat Exhaustion Symptoms</vt:lpstr>
      <vt:lpstr>First Aid for Heat Exhaustion</vt:lpstr>
      <vt:lpstr>Heatstroke</vt:lpstr>
      <vt:lpstr>First Aid for Heat Stroke</vt:lpstr>
      <vt:lpstr>Dehydration</vt:lpstr>
      <vt:lpstr>Blisters </vt:lpstr>
      <vt:lpstr>PowerPoint Presentation</vt:lpstr>
      <vt:lpstr>Treatment for Blisters</vt:lpstr>
      <vt:lpstr>Popping a Blister</vt:lpstr>
      <vt:lpstr>Preventing Blisters</vt:lpstr>
      <vt:lpstr>Insect Bites</vt:lpstr>
      <vt:lpstr>Treatment of Insect Bites</vt:lpstr>
      <vt:lpstr>Bee Stings</vt:lpstr>
      <vt:lpstr>Treatment of Bee Stings</vt:lpstr>
      <vt:lpstr>Tick Bites</vt:lpstr>
      <vt:lpstr>Engorged Tick</vt:lpstr>
      <vt:lpstr>Tick Removal</vt:lpstr>
      <vt:lpstr>Tick Removal (cont.)</vt:lpstr>
      <vt:lpstr>Poisonous Plants</vt:lpstr>
      <vt:lpstr>Identify Local Poisonous Plants</vt:lpstr>
      <vt:lpstr>Poison Ivy Rash</vt:lpstr>
      <vt:lpstr>Treating Poison Ivy Exposures</vt:lpstr>
      <vt:lpstr>Preventing Poison Ivy</vt:lpstr>
      <vt:lpstr>Poisonous Snakebite</vt:lpstr>
      <vt:lpstr>First Aid for Poisonous Snake Bites</vt:lpstr>
      <vt:lpstr>Requirement 2</vt:lpstr>
      <vt:lpstr>What Is Orienteering</vt:lpstr>
      <vt:lpstr>Requirement 3</vt:lpstr>
      <vt:lpstr>How a Compass Works</vt:lpstr>
      <vt:lpstr>Orienteering Compass</vt:lpstr>
      <vt:lpstr>Requirement 3</vt:lpstr>
      <vt:lpstr>Compass Bearings</vt:lpstr>
      <vt:lpstr>Requirement 4</vt:lpstr>
      <vt:lpstr>Topographic Maps</vt:lpstr>
      <vt:lpstr>Topographic Maps</vt:lpstr>
      <vt:lpstr>Topographic Maps</vt:lpstr>
      <vt:lpstr>Topographic Map Terrain Features</vt:lpstr>
      <vt:lpstr>Topographic Map Terrain Features</vt:lpstr>
      <vt:lpstr>Topographic Map Terrain Features</vt:lpstr>
      <vt:lpstr>Topographic Map Terrain Features</vt:lpstr>
      <vt:lpstr>Topographic Map Terrain Features</vt:lpstr>
      <vt:lpstr>Requirement 4</vt:lpstr>
      <vt:lpstr>Topographic Map Symbols</vt:lpstr>
      <vt:lpstr>Topographic Map Symbols</vt:lpstr>
      <vt:lpstr>Requirement 4</vt:lpstr>
      <vt:lpstr>Declination</vt:lpstr>
      <vt:lpstr>Declination</vt:lpstr>
      <vt:lpstr>Declination</vt:lpstr>
      <vt:lpstr>Declination</vt:lpstr>
      <vt:lpstr>Requirement 4</vt:lpstr>
      <vt:lpstr>Magnetic North-South Lines</vt:lpstr>
      <vt:lpstr>Orienteering Map with Magnetic North Lines</vt:lpstr>
      <vt:lpstr>Requirement 4</vt:lpstr>
      <vt:lpstr>Measuring Distance with a Compass</vt:lpstr>
      <vt:lpstr>Measuring Distance with a Compass</vt:lpstr>
      <vt:lpstr>Requirement 4</vt:lpstr>
      <vt:lpstr>How to Orient a Map</vt:lpstr>
      <vt:lpstr>Declination</vt:lpstr>
      <vt:lpstr>Requirement 5</vt:lpstr>
      <vt:lpstr>Judging Distance</vt:lpstr>
      <vt:lpstr>Pace Measuring Course</vt:lpstr>
      <vt:lpstr>Running Pace/Time</vt:lpstr>
      <vt:lpstr>Distance Computer</vt:lpstr>
      <vt:lpstr>Requirement 6</vt:lpstr>
      <vt:lpstr>International Control Description Symbols</vt:lpstr>
      <vt:lpstr>International Control Description Symbols</vt:lpstr>
      <vt:lpstr>Requirement 6</vt:lpstr>
      <vt:lpstr>Control Description Sheet</vt:lpstr>
      <vt:lpstr>Requirement 6</vt:lpstr>
      <vt:lpstr>Handrail</vt:lpstr>
      <vt:lpstr>Attack Point</vt:lpstr>
      <vt:lpstr>Catching Feature</vt:lpstr>
      <vt:lpstr>Collecting Feature</vt:lpstr>
      <vt:lpstr>Aiming Off</vt:lpstr>
      <vt:lpstr>Contouring</vt:lpstr>
      <vt:lpstr>Reading Ahead</vt:lpstr>
      <vt:lpstr>Relocation</vt:lpstr>
      <vt:lpstr>Rough vs. Fine Orienteering</vt:lpstr>
      <vt:lpstr>Route Choice</vt:lpstr>
      <vt:lpstr>Requirement 7</vt:lpstr>
      <vt:lpstr>Orienteering Events</vt:lpstr>
      <vt:lpstr>Requirement 7</vt:lpstr>
      <vt:lpstr>Orienteering Event Report</vt:lpstr>
      <vt:lpstr>Requirement 8</vt:lpstr>
      <vt:lpstr>Cross Country Orienteering</vt:lpstr>
      <vt:lpstr>Requirement 8</vt:lpstr>
      <vt:lpstr>Score-Orienteering</vt:lpstr>
      <vt:lpstr>Setting Up an Orienteering Course</vt:lpstr>
      <vt:lpstr>Setting Up an Orienteering Course</vt:lpstr>
      <vt:lpstr>Setting Up an Orienteering Course</vt:lpstr>
      <vt:lpstr>Setting Up an Orienteering Course</vt:lpstr>
      <vt:lpstr>Setting Up an Orienteering Course</vt:lpstr>
      <vt:lpstr>Setting Up an Orienteering Course</vt:lpstr>
      <vt:lpstr>Setting Up an Orienteering Course</vt:lpstr>
      <vt:lpstr>Setting Up an Orienteering Course</vt:lpstr>
      <vt:lpstr>Setting Up an Orienteering Course</vt:lpstr>
      <vt:lpstr>Setting Up an Orienteering Course</vt:lpstr>
      <vt:lpstr>Setting Up an Orienteering Course</vt:lpstr>
      <vt:lpstr>Requirement 9</vt:lpstr>
      <vt:lpstr>Requirement 10</vt:lpstr>
      <vt:lpstr>Edge Method</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70</cp:revision>
  <dcterms:created xsi:type="dcterms:W3CDTF">2020-10-19T22:14:03Z</dcterms:created>
  <dcterms:modified xsi:type="dcterms:W3CDTF">2021-01-19T01:40:12Z</dcterms:modified>
</cp:coreProperties>
</file>